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1" r:id="rId2"/>
    <p:sldId id="271" r:id="rId3"/>
    <p:sldId id="272" r:id="rId4"/>
    <p:sldId id="279" r:id="rId5"/>
    <p:sldId id="257" r:id="rId6"/>
    <p:sldId id="275" r:id="rId7"/>
    <p:sldId id="281" r:id="rId8"/>
    <p:sldId id="276" r:id="rId9"/>
    <p:sldId id="283" r:id="rId10"/>
    <p:sldId id="287" r:id="rId11"/>
    <p:sldId id="288" r:id="rId12"/>
    <p:sldId id="286" r:id="rId13"/>
    <p:sldId id="292" r:id="rId14"/>
    <p:sldId id="291" r:id="rId15"/>
    <p:sldId id="284" r:id="rId16"/>
    <p:sldId id="277" r:id="rId17"/>
    <p:sldId id="285"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4" autoAdjust="0"/>
    <p:restoredTop sz="83427" autoAdjust="0"/>
  </p:normalViewPr>
  <p:slideViewPr>
    <p:cSldViewPr snapToGrid="0">
      <p:cViewPr varScale="1">
        <p:scale>
          <a:sx n="61" d="100"/>
          <a:sy n="61" d="100"/>
        </p:scale>
        <p:origin x="918" y="90"/>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Witte" userId="d501934aae74116e" providerId="LiveId" clId="{F6644858-9590-41A3-9E34-3F9C0904C2DB}"/>
    <pc:docChg chg="custSel modSld">
      <pc:chgData name="Greg Witte" userId="d501934aae74116e" providerId="LiveId" clId="{F6644858-9590-41A3-9E34-3F9C0904C2DB}" dt="2018-03-28T14:23:18.052" v="340" actId="20577"/>
      <pc:docMkLst>
        <pc:docMk/>
      </pc:docMkLst>
      <pc:sldChg chg="delSp modSp">
        <pc:chgData name="Greg Witte" userId="d501934aae74116e" providerId="LiveId" clId="{F6644858-9590-41A3-9E34-3F9C0904C2DB}" dt="2018-03-28T14:14:52.130" v="5" actId="478"/>
        <pc:sldMkLst>
          <pc:docMk/>
          <pc:sldMk cId="106904919" sldId="261"/>
        </pc:sldMkLst>
        <pc:spChg chg="mod">
          <ac:chgData name="Greg Witte" userId="d501934aae74116e" providerId="LiveId" clId="{F6644858-9590-41A3-9E34-3F9C0904C2DB}" dt="2018-03-28T14:14:48.824" v="4" actId="20577"/>
          <ac:spMkLst>
            <pc:docMk/>
            <pc:sldMk cId="106904919" sldId="261"/>
            <ac:spMk id="3" creationId="{00000000-0000-0000-0000-000000000000}"/>
          </ac:spMkLst>
        </pc:spChg>
        <pc:picChg chg="del">
          <ac:chgData name="Greg Witte" userId="d501934aae74116e" providerId="LiveId" clId="{F6644858-9590-41A3-9E34-3F9C0904C2DB}" dt="2018-03-28T14:14:52.130" v="5" actId="478"/>
          <ac:picMkLst>
            <pc:docMk/>
            <pc:sldMk cId="106904919" sldId="261"/>
            <ac:picMk id="4" creationId="{E6F8CF67-518C-4749-BE4C-15FC595DB965}"/>
          </ac:picMkLst>
        </pc:picChg>
      </pc:sldChg>
      <pc:sldChg chg="modSp">
        <pc:chgData name="Greg Witte" userId="d501934aae74116e" providerId="LiveId" clId="{F6644858-9590-41A3-9E34-3F9C0904C2DB}" dt="2018-03-28T14:18:49.614" v="209" actId="113"/>
        <pc:sldMkLst>
          <pc:docMk/>
          <pc:sldMk cId="605708615" sldId="271"/>
        </pc:sldMkLst>
        <pc:spChg chg="mod">
          <ac:chgData name="Greg Witte" userId="d501934aae74116e" providerId="LiveId" clId="{F6644858-9590-41A3-9E34-3F9C0904C2DB}" dt="2018-03-28T14:18:49.614" v="209" actId="113"/>
          <ac:spMkLst>
            <pc:docMk/>
            <pc:sldMk cId="605708615" sldId="271"/>
            <ac:spMk id="6" creationId="{00000000-0000-0000-0000-000000000000}"/>
          </ac:spMkLst>
        </pc:spChg>
        <pc:graphicFrameChg chg="mod">
          <ac:chgData name="Greg Witte" userId="d501934aae74116e" providerId="LiveId" clId="{F6644858-9590-41A3-9E34-3F9C0904C2DB}" dt="2018-03-28T14:18:19.968" v="135" actId="1035"/>
          <ac:graphicFrameMkLst>
            <pc:docMk/>
            <pc:sldMk cId="605708615" sldId="271"/>
            <ac:graphicFrameMk id="8" creationId="{00000000-0000-0000-0000-000000000000}"/>
          </ac:graphicFrameMkLst>
        </pc:graphicFrameChg>
      </pc:sldChg>
      <pc:sldChg chg="modSp">
        <pc:chgData name="Greg Witte" userId="d501934aae74116e" providerId="LiveId" clId="{F6644858-9590-41A3-9E34-3F9C0904C2DB}" dt="2018-03-28T14:23:18.052" v="340" actId="20577"/>
        <pc:sldMkLst>
          <pc:docMk/>
          <pc:sldMk cId="2608512497" sldId="284"/>
        </pc:sldMkLst>
        <pc:spChg chg="mod">
          <ac:chgData name="Greg Witte" userId="d501934aae74116e" providerId="LiveId" clId="{F6644858-9590-41A3-9E34-3F9C0904C2DB}" dt="2018-03-28T14:23:18.052" v="340" actId="20577"/>
          <ac:spMkLst>
            <pc:docMk/>
            <pc:sldMk cId="2608512497" sldId="284"/>
            <ac:spMk id="3" creationId="{E63A281C-E221-406C-8380-7433CB91AC4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FC9CA-1FAA-4D10-ABB2-41EA55E605C2}" type="doc">
      <dgm:prSet loTypeId="urn:microsoft.com/office/officeart/2005/8/layout/vList4#1" loCatId="list" qsTypeId="urn:microsoft.com/office/officeart/2005/8/quickstyle/simple1" qsCatId="simple" csTypeId="urn:microsoft.com/office/officeart/2005/8/colors/accent0_1" csCatId="mainScheme" phldr="1"/>
      <dgm:spPr/>
      <dgm:t>
        <a:bodyPr/>
        <a:lstStyle/>
        <a:p>
          <a:endParaRPr lang="en-US"/>
        </a:p>
      </dgm:t>
    </dgm:pt>
    <dgm:pt modelId="{AFABADFC-EF9D-495C-B660-600D9F404822}">
      <dgm:prSet custT="1"/>
      <dgm:spPr>
        <a:ln>
          <a:noFill/>
        </a:ln>
      </dgm:spPr>
      <dgm:t>
        <a:bodyPr/>
        <a:lstStyle/>
        <a:p>
          <a:pPr marL="0" indent="0" rtl="0" eaLnBrk="1" latinLnBrk="0"/>
          <a:r>
            <a:rPr lang="en-US" sz="2000" b="0" dirty="0">
              <a:solidFill>
                <a:schemeClr val="tx1">
                  <a:lumMod val="65000"/>
                  <a:lumOff val="35000"/>
                </a:schemeClr>
              </a:solidFill>
              <a:latin typeface="Arial"/>
              <a:cs typeface="Arial"/>
            </a:rPr>
            <a:t>  Forensic Science</a:t>
          </a:r>
        </a:p>
      </dgm:t>
    </dgm:pt>
    <dgm:pt modelId="{0B7556C9-D580-4DEA-B701-DAD214A872F8}" type="parTrans" cxnId="{E3384BA9-AA23-475D-8CD9-13B844394ECB}">
      <dgm:prSet/>
      <dgm:spPr/>
      <dgm:t>
        <a:bodyPr/>
        <a:lstStyle/>
        <a:p>
          <a:endParaRPr lang="en-US"/>
        </a:p>
      </dgm:t>
    </dgm:pt>
    <dgm:pt modelId="{19F4BB18-A7DA-4AD1-9398-0EA90C596E4D}" type="sibTrans" cxnId="{E3384BA9-AA23-475D-8CD9-13B844394ECB}">
      <dgm:prSet/>
      <dgm:spPr/>
      <dgm:t>
        <a:bodyPr/>
        <a:lstStyle/>
        <a:p>
          <a:endParaRPr lang="en-US"/>
        </a:p>
      </dgm:t>
    </dgm:pt>
    <dgm:pt modelId="{14F1299B-5E3A-43EF-9D46-0E34DBB4DD22}">
      <dgm:prSet custT="1"/>
      <dgm:spPr>
        <a:ln>
          <a:noFill/>
        </a:ln>
      </dgm:spPr>
      <dgm:t>
        <a:bodyPr/>
        <a:lstStyle/>
        <a:p>
          <a:pPr rtl="0"/>
          <a:r>
            <a:rPr lang="en-US" sz="2000" b="0" dirty="0">
              <a:solidFill>
                <a:schemeClr val="tx1">
                  <a:lumMod val="65000"/>
                  <a:lumOff val="35000"/>
                </a:schemeClr>
              </a:solidFill>
              <a:latin typeface="Arial"/>
              <a:cs typeface="Arial"/>
            </a:rPr>
            <a:t>  Disaster Resilience</a:t>
          </a:r>
        </a:p>
      </dgm:t>
    </dgm:pt>
    <dgm:pt modelId="{C173AF23-EA92-44E4-B046-1137EA2FAAF3}" type="parTrans" cxnId="{4F2DA681-EAC0-4B5E-AB7F-046278012BDF}">
      <dgm:prSet/>
      <dgm:spPr/>
      <dgm:t>
        <a:bodyPr/>
        <a:lstStyle/>
        <a:p>
          <a:endParaRPr lang="en-US"/>
        </a:p>
      </dgm:t>
    </dgm:pt>
    <dgm:pt modelId="{1B013E03-5A40-4098-8D2B-FE6D4D79C43E}" type="sibTrans" cxnId="{4F2DA681-EAC0-4B5E-AB7F-046278012BDF}">
      <dgm:prSet/>
      <dgm:spPr/>
      <dgm:t>
        <a:bodyPr/>
        <a:lstStyle/>
        <a:p>
          <a:endParaRPr lang="en-US"/>
        </a:p>
      </dgm:t>
    </dgm:pt>
    <dgm:pt modelId="{9817817F-BA03-4C03-8D24-9722C0E8503A}">
      <dgm:prSet custT="1"/>
      <dgm:spPr>
        <a:ln>
          <a:noFill/>
        </a:ln>
      </dgm:spPr>
      <dgm:t>
        <a:bodyPr/>
        <a:lstStyle/>
        <a:p>
          <a:pPr rtl="0"/>
          <a:r>
            <a:rPr lang="en-US" sz="2000" b="0" dirty="0">
              <a:solidFill>
                <a:schemeClr val="tx1">
                  <a:lumMod val="65000"/>
                  <a:lumOff val="35000"/>
                </a:schemeClr>
              </a:solidFill>
              <a:latin typeface="Arial"/>
              <a:cs typeface="Arial"/>
            </a:rPr>
            <a:t>  Advanced Manufacturing</a:t>
          </a:r>
        </a:p>
      </dgm:t>
    </dgm:pt>
    <dgm:pt modelId="{B5B9D4A4-F68F-41E0-999E-67173B06D7C0}" type="parTrans" cxnId="{0FEEFF18-2179-4B63-B4AD-88353CD16DC3}">
      <dgm:prSet/>
      <dgm:spPr/>
      <dgm:t>
        <a:bodyPr/>
        <a:lstStyle/>
        <a:p>
          <a:endParaRPr lang="en-US"/>
        </a:p>
      </dgm:t>
    </dgm:pt>
    <dgm:pt modelId="{08B3B677-0CD3-41D3-90D6-36B32C2DAECB}" type="sibTrans" cxnId="{0FEEFF18-2179-4B63-B4AD-88353CD16DC3}">
      <dgm:prSet/>
      <dgm:spPr/>
      <dgm:t>
        <a:bodyPr/>
        <a:lstStyle/>
        <a:p>
          <a:endParaRPr lang="en-US"/>
        </a:p>
      </dgm:t>
    </dgm:pt>
    <dgm:pt modelId="{BF6592DB-B5DD-4BD0-BC89-A09AE9718ABC}">
      <dgm:prSet custT="1"/>
      <dgm:spPr>
        <a:ln>
          <a:noFill/>
        </a:ln>
      </dgm:spPr>
      <dgm:t>
        <a:bodyPr/>
        <a:lstStyle/>
        <a:p>
          <a:pPr rtl="0"/>
          <a:r>
            <a:rPr lang="en-US" sz="2000" b="0" dirty="0">
              <a:solidFill>
                <a:schemeClr val="tx1">
                  <a:lumMod val="65000"/>
                  <a:lumOff val="35000"/>
                </a:schemeClr>
              </a:solidFill>
              <a:latin typeface="Arial"/>
              <a:cs typeface="Arial"/>
            </a:rPr>
            <a:t>  Healthcare</a:t>
          </a:r>
        </a:p>
      </dgm:t>
    </dgm:pt>
    <dgm:pt modelId="{A74B47C6-AF16-4DF8-873F-7997822054DC}" type="parTrans" cxnId="{CEBF8F67-6D02-4CB6-AAF7-21E3C1EB686F}">
      <dgm:prSet/>
      <dgm:spPr/>
      <dgm:t>
        <a:bodyPr/>
        <a:lstStyle/>
        <a:p>
          <a:endParaRPr lang="en-US"/>
        </a:p>
      </dgm:t>
    </dgm:pt>
    <dgm:pt modelId="{1972A756-6759-4FB4-B601-FEBCBA8FF80E}" type="sibTrans" cxnId="{CEBF8F67-6D02-4CB6-AAF7-21E3C1EB686F}">
      <dgm:prSet/>
      <dgm:spPr/>
      <dgm:t>
        <a:bodyPr/>
        <a:lstStyle/>
        <a:p>
          <a:endParaRPr lang="en-US"/>
        </a:p>
      </dgm:t>
    </dgm:pt>
    <dgm:pt modelId="{F4CD996D-CF24-421A-8919-338C4A42048A}">
      <dgm:prSet custT="1"/>
      <dgm:spPr>
        <a:ln>
          <a:noFill/>
        </a:ln>
      </dgm:spPr>
      <dgm:t>
        <a:bodyPr/>
        <a:lstStyle/>
        <a:p>
          <a:pPr rtl="0"/>
          <a:r>
            <a:rPr lang="en-US" sz="2000" b="0" dirty="0">
              <a:solidFill>
                <a:schemeClr val="tx1">
                  <a:lumMod val="65000"/>
                  <a:lumOff val="35000"/>
                </a:schemeClr>
              </a:solidFill>
              <a:latin typeface="Arial"/>
              <a:cs typeface="Arial"/>
            </a:rPr>
            <a:t>  IT and Cybersecurity</a:t>
          </a:r>
        </a:p>
      </dgm:t>
    </dgm:pt>
    <dgm:pt modelId="{A9DFE979-571D-4A2E-8288-E777B377353B}" type="parTrans" cxnId="{66391302-D07B-4FB9-A2D1-0325668E84CF}">
      <dgm:prSet/>
      <dgm:spPr/>
      <dgm:t>
        <a:bodyPr/>
        <a:lstStyle/>
        <a:p>
          <a:endParaRPr lang="en-US"/>
        </a:p>
      </dgm:t>
    </dgm:pt>
    <dgm:pt modelId="{ACFC9B18-531B-4976-9BCC-F826759E59BE}" type="sibTrans" cxnId="{66391302-D07B-4FB9-A2D1-0325668E84CF}">
      <dgm:prSet/>
      <dgm:spPr/>
      <dgm:t>
        <a:bodyPr/>
        <a:lstStyle/>
        <a:p>
          <a:endParaRPr lang="en-US"/>
        </a:p>
      </dgm:t>
    </dgm:pt>
    <dgm:pt modelId="{BB1ED8D1-34D9-4C7D-B350-E7C7A2615EA9}">
      <dgm:prSet custT="1"/>
      <dgm:spPr>
        <a:ln>
          <a:noFill/>
        </a:ln>
      </dgm:spPr>
      <dgm:t>
        <a:bodyPr/>
        <a:lstStyle/>
        <a:p>
          <a:r>
            <a:rPr lang="en-US" sz="2000" b="0" dirty="0">
              <a:solidFill>
                <a:schemeClr val="tx1">
                  <a:lumMod val="65000"/>
                  <a:lumOff val="35000"/>
                </a:schemeClr>
              </a:solidFill>
              <a:latin typeface="Arial"/>
              <a:cs typeface="Arial"/>
            </a:rPr>
            <a:t>  Cyber-physical Systems</a:t>
          </a:r>
        </a:p>
      </dgm:t>
    </dgm:pt>
    <dgm:pt modelId="{018C0080-DDE5-49F3-863C-7A77F96F4E00}" type="parTrans" cxnId="{E666C8B9-B5B2-4419-936C-977C2BCD5782}">
      <dgm:prSet/>
      <dgm:spPr/>
      <dgm:t>
        <a:bodyPr/>
        <a:lstStyle/>
        <a:p>
          <a:endParaRPr lang="en-US"/>
        </a:p>
      </dgm:t>
    </dgm:pt>
    <dgm:pt modelId="{8C25FEB1-AE50-4928-AC34-1D629F9F9669}" type="sibTrans" cxnId="{E666C8B9-B5B2-4419-936C-977C2BCD5782}">
      <dgm:prSet/>
      <dgm:spPr/>
      <dgm:t>
        <a:bodyPr/>
        <a:lstStyle/>
        <a:p>
          <a:endParaRPr lang="en-US"/>
        </a:p>
      </dgm:t>
    </dgm:pt>
    <dgm:pt modelId="{FF7E52ED-3F77-4A97-AA4B-4D53F8C7372B}">
      <dgm:prSet custT="1"/>
      <dgm:spPr>
        <a:ln>
          <a:noFill/>
        </a:ln>
      </dgm:spPr>
      <dgm:t>
        <a:bodyPr/>
        <a:lstStyle/>
        <a:p>
          <a:pPr marL="112713" indent="0"/>
          <a:r>
            <a:rPr lang="en-US" sz="2000" b="0" dirty="0">
              <a:solidFill>
                <a:schemeClr val="tx1">
                  <a:lumMod val="65000"/>
                  <a:lumOff val="35000"/>
                </a:schemeClr>
              </a:solidFill>
              <a:latin typeface="Arial"/>
              <a:cs typeface="Arial"/>
            </a:rPr>
            <a:t>Advanced Communications</a:t>
          </a:r>
        </a:p>
      </dgm:t>
    </dgm:pt>
    <dgm:pt modelId="{A4EC7CE3-1575-41ED-8A39-88A374C50AAA}" type="parTrans" cxnId="{F755FBFE-74B1-4468-A2BB-EA40F41BE391}">
      <dgm:prSet/>
      <dgm:spPr/>
      <dgm:t>
        <a:bodyPr/>
        <a:lstStyle/>
        <a:p>
          <a:endParaRPr lang="en-US"/>
        </a:p>
      </dgm:t>
    </dgm:pt>
    <dgm:pt modelId="{DD79E2D2-4550-4192-AA01-085A9B655A75}" type="sibTrans" cxnId="{F755FBFE-74B1-4468-A2BB-EA40F41BE391}">
      <dgm:prSet/>
      <dgm:spPr/>
      <dgm:t>
        <a:bodyPr/>
        <a:lstStyle/>
        <a:p>
          <a:endParaRPr lang="en-US"/>
        </a:p>
      </dgm:t>
    </dgm:pt>
    <dgm:pt modelId="{C8B60A73-EC9F-4680-A3AA-17A96D391AFE}" type="pres">
      <dgm:prSet presAssocID="{214FC9CA-1FAA-4D10-ABB2-41EA55E605C2}" presName="linear" presStyleCnt="0">
        <dgm:presLayoutVars>
          <dgm:dir/>
          <dgm:resizeHandles val="exact"/>
        </dgm:presLayoutVars>
      </dgm:prSet>
      <dgm:spPr/>
    </dgm:pt>
    <dgm:pt modelId="{7B96B578-4659-4BFB-ADA0-944C9A743CCF}" type="pres">
      <dgm:prSet presAssocID="{9817817F-BA03-4C03-8D24-9722C0E8503A}" presName="comp" presStyleCnt="0"/>
      <dgm:spPr/>
    </dgm:pt>
    <dgm:pt modelId="{B2833E11-5E30-46DE-9AC4-6BB2BE7B45AB}" type="pres">
      <dgm:prSet presAssocID="{9817817F-BA03-4C03-8D24-9722C0E8503A}" presName="box" presStyleLbl="node1" presStyleIdx="0" presStyleCnt="7"/>
      <dgm:spPr/>
    </dgm:pt>
    <dgm:pt modelId="{3D7EBEA4-FCEC-468B-8A8C-4DCFBC864723}" type="pres">
      <dgm:prSet presAssocID="{9817817F-BA03-4C03-8D24-9722C0E8503A}" presName="img" presStyleLbl="fgImgPlace1" presStyleIdx="0" presStyleCnt="7" custLinFactNeighborX="0"/>
      <dgm:spPr>
        <a:prstGeom prst="rect">
          <a:avLst/>
        </a:prstGeom>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a:ln>
          <a:noFill/>
        </a:ln>
        <a:effectLst>
          <a:outerShdw blurRad="152400" dist="76200" dir="2700000" algn="l" rotWithShape="0">
            <a:prstClr val="black">
              <a:alpha val="65000"/>
            </a:prstClr>
          </a:outerShdw>
        </a:effectLst>
      </dgm:spPr>
    </dgm:pt>
    <dgm:pt modelId="{D801C8D4-E948-4515-8895-A00E7D31AB48}" type="pres">
      <dgm:prSet presAssocID="{9817817F-BA03-4C03-8D24-9722C0E8503A}" presName="text" presStyleLbl="node1" presStyleIdx="0" presStyleCnt="7">
        <dgm:presLayoutVars>
          <dgm:bulletEnabled val="1"/>
        </dgm:presLayoutVars>
      </dgm:prSet>
      <dgm:spPr/>
    </dgm:pt>
    <dgm:pt modelId="{F1D97023-A06F-4F4A-8FF3-5DE8A0A1CE1B}" type="pres">
      <dgm:prSet presAssocID="{08B3B677-0CD3-41D3-90D6-36B32C2DAECB}" presName="spacer" presStyleCnt="0"/>
      <dgm:spPr/>
    </dgm:pt>
    <dgm:pt modelId="{4113729B-2FBA-46CD-B045-D61826C886A7}" type="pres">
      <dgm:prSet presAssocID="{F4CD996D-CF24-421A-8919-338C4A42048A}" presName="comp" presStyleCnt="0"/>
      <dgm:spPr/>
    </dgm:pt>
    <dgm:pt modelId="{A10B1888-61DE-4527-9519-0667E9A63E3A}" type="pres">
      <dgm:prSet presAssocID="{F4CD996D-CF24-421A-8919-338C4A42048A}" presName="box" presStyleLbl="node1" presStyleIdx="1" presStyleCnt="7" custLinFactNeighborY="-16458"/>
      <dgm:spPr/>
    </dgm:pt>
    <dgm:pt modelId="{F33EB246-07F6-4EB5-B31F-8321833C3D9C}" type="pres">
      <dgm:prSet presAssocID="{F4CD996D-CF24-421A-8919-338C4A42048A}" presName="img" presStyleLbl="fgImgPlace1" presStyleIdx="1" presStyleCnt="7" custLinFactNeighborY="-20574"/>
      <dgm:spPr>
        <a:prstGeom prst="rect">
          <a:avLst/>
        </a:prstGeom>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a:ln>
          <a:noFill/>
        </a:ln>
        <a:effectLst>
          <a:outerShdw blurRad="152400" dist="76200" dir="2700000" algn="l" rotWithShape="0">
            <a:prstClr val="black">
              <a:alpha val="65000"/>
            </a:prstClr>
          </a:outerShdw>
        </a:effectLst>
      </dgm:spPr>
    </dgm:pt>
    <dgm:pt modelId="{86EE12C4-B921-4688-9437-E975225FB4C8}" type="pres">
      <dgm:prSet presAssocID="{F4CD996D-CF24-421A-8919-338C4A42048A}" presName="text" presStyleLbl="node1" presStyleIdx="1" presStyleCnt="7">
        <dgm:presLayoutVars>
          <dgm:bulletEnabled val="1"/>
        </dgm:presLayoutVars>
      </dgm:prSet>
      <dgm:spPr/>
    </dgm:pt>
    <dgm:pt modelId="{8F698BED-008B-4F85-85AE-63BCF4EF0DB3}" type="pres">
      <dgm:prSet presAssocID="{ACFC9B18-531B-4976-9BCC-F826759E59BE}" presName="spacer" presStyleCnt="0"/>
      <dgm:spPr/>
    </dgm:pt>
    <dgm:pt modelId="{F4F29D1D-2C33-4129-90AE-9F58FDEC8D21}" type="pres">
      <dgm:prSet presAssocID="{BF6592DB-B5DD-4BD0-BC89-A09AE9718ABC}" presName="comp" presStyleCnt="0"/>
      <dgm:spPr/>
    </dgm:pt>
    <dgm:pt modelId="{E2E709F0-EB82-4FCA-B2A2-98DFC82D9DAF}" type="pres">
      <dgm:prSet presAssocID="{BF6592DB-B5DD-4BD0-BC89-A09AE9718ABC}" presName="box" presStyleLbl="node1" presStyleIdx="2" presStyleCnt="7" custLinFactNeighborY="-32916"/>
      <dgm:spPr/>
    </dgm:pt>
    <dgm:pt modelId="{F2C541E8-C635-443F-9934-248BB68D1DA1}" type="pres">
      <dgm:prSet presAssocID="{BF6592DB-B5DD-4BD0-BC89-A09AE9718ABC}" presName="img" presStyleLbl="fgImgPlace1" presStyleIdx="2" presStyleCnt="7" custLinFactNeighborY="-41148"/>
      <dgm:spPr>
        <a:prstGeom prst="rect">
          <a:avLst/>
        </a:prstGeom>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a:ln>
          <a:noFill/>
        </a:ln>
        <a:effectLst>
          <a:outerShdw blurRad="152400" dist="76200" dir="2700000" algn="l" rotWithShape="0">
            <a:prstClr val="black">
              <a:alpha val="65000"/>
            </a:prstClr>
          </a:outerShdw>
        </a:effectLst>
      </dgm:spPr>
    </dgm:pt>
    <dgm:pt modelId="{65AF6D35-3992-4EE6-8E9B-EA6B37B95274}" type="pres">
      <dgm:prSet presAssocID="{BF6592DB-B5DD-4BD0-BC89-A09AE9718ABC}" presName="text" presStyleLbl="node1" presStyleIdx="2" presStyleCnt="7">
        <dgm:presLayoutVars>
          <dgm:bulletEnabled val="1"/>
        </dgm:presLayoutVars>
      </dgm:prSet>
      <dgm:spPr/>
    </dgm:pt>
    <dgm:pt modelId="{ED567388-3C4E-4B3C-9336-4A9BC4EF4C28}" type="pres">
      <dgm:prSet presAssocID="{1972A756-6759-4FB4-B601-FEBCBA8FF80E}" presName="spacer" presStyleCnt="0"/>
      <dgm:spPr/>
    </dgm:pt>
    <dgm:pt modelId="{4D7E25D9-1378-4CA1-BBBB-88ED1A23D145}" type="pres">
      <dgm:prSet presAssocID="{AFABADFC-EF9D-495C-B660-600D9F404822}" presName="comp" presStyleCnt="0"/>
      <dgm:spPr/>
    </dgm:pt>
    <dgm:pt modelId="{53E76B52-B544-4F7A-B1EB-895422A758D7}" type="pres">
      <dgm:prSet presAssocID="{AFABADFC-EF9D-495C-B660-600D9F404822}" presName="box" presStyleLbl="node1" presStyleIdx="3" presStyleCnt="7" custLinFactNeighborY="-46631"/>
      <dgm:spPr/>
    </dgm:pt>
    <dgm:pt modelId="{23E2C61D-734E-44F3-B982-966E0C338AC9}" type="pres">
      <dgm:prSet presAssocID="{AFABADFC-EF9D-495C-B660-600D9F404822}" presName="img" presStyleLbl="fgImgPlace1" presStyleIdx="3" presStyleCnt="7" custLinFactNeighborY="-58293"/>
      <dgm:spPr>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outerShdw blurRad="152400" dist="76200" dir="2700000" algn="l" rotWithShape="0">
            <a:prstClr val="black">
              <a:alpha val="65000"/>
            </a:prstClr>
          </a:outerShdw>
        </a:effectLst>
      </dgm:spPr>
    </dgm:pt>
    <dgm:pt modelId="{791D6227-F665-426C-83F0-A64089F626FD}" type="pres">
      <dgm:prSet presAssocID="{AFABADFC-EF9D-495C-B660-600D9F404822}" presName="text" presStyleLbl="node1" presStyleIdx="3" presStyleCnt="7">
        <dgm:presLayoutVars>
          <dgm:bulletEnabled val="1"/>
        </dgm:presLayoutVars>
      </dgm:prSet>
      <dgm:spPr/>
    </dgm:pt>
    <dgm:pt modelId="{7DA5EBF1-243C-472D-888D-372F07B7A1B1}" type="pres">
      <dgm:prSet presAssocID="{19F4BB18-A7DA-4AD1-9398-0EA90C596E4D}" presName="spacer" presStyleCnt="0"/>
      <dgm:spPr/>
    </dgm:pt>
    <dgm:pt modelId="{8CDE7B70-843E-4895-8E4B-4F1BAD0FC4B6}" type="pres">
      <dgm:prSet presAssocID="{14F1299B-5E3A-43EF-9D46-0E34DBB4DD22}" presName="comp" presStyleCnt="0"/>
      <dgm:spPr/>
    </dgm:pt>
    <dgm:pt modelId="{5E01D549-D26F-46A2-9AD8-0A2FFB8DCE22}" type="pres">
      <dgm:prSet presAssocID="{14F1299B-5E3A-43EF-9D46-0E34DBB4DD22}" presName="box" presStyleLbl="node1" presStyleIdx="4" presStyleCnt="7" custLinFactNeighborY="-71318"/>
      <dgm:spPr/>
    </dgm:pt>
    <dgm:pt modelId="{42BE7B02-2F65-45BC-92C8-E70CA4D0CE66}" type="pres">
      <dgm:prSet presAssocID="{14F1299B-5E3A-43EF-9D46-0E34DBB4DD22}" presName="img" presStyleLbl="fgImgPlace1" presStyleIdx="4" presStyleCnt="7" custLinFactNeighborY="-82296"/>
      <dgm:spPr>
        <a:prstGeom prst="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outerShdw blurRad="152400" dist="76200" dir="2700000" algn="l" rotWithShape="0">
            <a:prstClr val="black">
              <a:alpha val="65000"/>
            </a:prstClr>
          </a:outerShdw>
        </a:effectLst>
      </dgm:spPr>
    </dgm:pt>
    <dgm:pt modelId="{1229CE47-1A55-454B-93E3-1EE19B35B554}" type="pres">
      <dgm:prSet presAssocID="{14F1299B-5E3A-43EF-9D46-0E34DBB4DD22}" presName="text" presStyleLbl="node1" presStyleIdx="4" presStyleCnt="7">
        <dgm:presLayoutVars>
          <dgm:bulletEnabled val="1"/>
        </dgm:presLayoutVars>
      </dgm:prSet>
      <dgm:spPr/>
    </dgm:pt>
    <dgm:pt modelId="{E58C8EF3-3F75-4CE9-83EF-6B7CF55A4F08}" type="pres">
      <dgm:prSet presAssocID="{1B013E03-5A40-4098-8D2B-FE6D4D79C43E}" presName="spacer" presStyleCnt="0"/>
      <dgm:spPr/>
    </dgm:pt>
    <dgm:pt modelId="{93DF1A4E-1A7F-4F86-9F79-5182BF0AC8BC}" type="pres">
      <dgm:prSet presAssocID="{BB1ED8D1-34D9-4C7D-B350-E7C7A2615EA9}" presName="comp" presStyleCnt="0"/>
      <dgm:spPr/>
    </dgm:pt>
    <dgm:pt modelId="{225D78F9-4087-45B5-8B40-99C652AD8218}" type="pres">
      <dgm:prSet presAssocID="{BB1ED8D1-34D9-4C7D-B350-E7C7A2615EA9}" presName="box" presStyleLbl="node1" presStyleIdx="5" presStyleCnt="7" custLinFactNeighborX="4282" custLinFactNeighborY="-82290"/>
      <dgm:spPr/>
    </dgm:pt>
    <dgm:pt modelId="{FAA5FC4D-A863-4733-8442-D8DB75886FA1}" type="pres">
      <dgm:prSet presAssocID="{BB1ED8D1-34D9-4C7D-B350-E7C7A2615EA9}" presName="img" presStyleLbl="fgImgPlace1" presStyleIdx="5" presStyleCnt="7" custLinFactNeighborX="-2107" custLinFactNeighborY="-99441"/>
      <dgm:spPr>
        <a:prstGeom prst="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noFill/>
        </a:ln>
        <a:effectLst>
          <a:outerShdw blurRad="152400" dist="76200" dir="2700000" algn="l" rotWithShape="0">
            <a:prstClr val="black">
              <a:alpha val="65000"/>
            </a:prstClr>
          </a:outerShdw>
        </a:effectLst>
      </dgm:spPr>
    </dgm:pt>
    <dgm:pt modelId="{C0917B08-AD5D-44E0-B6B3-DD9F6CF03131}" type="pres">
      <dgm:prSet presAssocID="{BB1ED8D1-34D9-4C7D-B350-E7C7A2615EA9}" presName="text" presStyleLbl="node1" presStyleIdx="5" presStyleCnt="7">
        <dgm:presLayoutVars>
          <dgm:bulletEnabled val="1"/>
        </dgm:presLayoutVars>
      </dgm:prSet>
      <dgm:spPr/>
    </dgm:pt>
    <dgm:pt modelId="{3099117E-365D-4726-8B47-DB8C4744A751}" type="pres">
      <dgm:prSet presAssocID="{8C25FEB1-AE50-4928-AC34-1D629F9F9669}" presName="spacer" presStyleCnt="0"/>
      <dgm:spPr/>
    </dgm:pt>
    <dgm:pt modelId="{5932F540-2FD3-4528-89B0-5B7F18010CD8}" type="pres">
      <dgm:prSet presAssocID="{FF7E52ED-3F77-4A97-AA4B-4D53F8C7372B}" presName="comp" presStyleCnt="0"/>
      <dgm:spPr/>
    </dgm:pt>
    <dgm:pt modelId="{E4B80B07-CAD8-45CF-B25B-313D2BADEC78}" type="pres">
      <dgm:prSet presAssocID="{FF7E52ED-3F77-4A97-AA4B-4D53F8C7372B}" presName="box" presStyleLbl="node1" presStyleIdx="6" presStyleCnt="7" custLinFactNeighborX="421" custLinFactNeighborY="-96005"/>
      <dgm:spPr/>
    </dgm:pt>
    <dgm:pt modelId="{C39D4E06-2D74-43A7-BC69-9AAD2556C251}" type="pres">
      <dgm:prSet presAssocID="{FF7E52ED-3F77-4A97-AA4B-4D53F8C7372B}" presName="img" presStyleLbl="fgImgPlace1" presStyleIdx="6" presStyleCnt="7" custLinFactY="-23442" custLinFactNeighborX="-3467" custLinFactNeighborY="-100000"/>
      <dgm:spPr>
        <a:prstGeom prst="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a:noFill/>
        </a:ln>
        <a:effectLst>
          <a:outerShdw blurRad="152400" dist="76200" dir="2700000" algn="l" rotWithShape="0">
            <a:prstClr val="black">
              <a:alpha val="65000"/>
            </a:prstClr>
          </a:outerShdw>
        </a:effectLst>
      </dgm:spPr>
    </dgm:pt>
    <dgm:pt modelId="{B9DEDF7C-FA47-437B-AB98-E0110D5059F2}" type="pres">
      <dgm:prSet presAssocID="{FF7E52ED-3F77-4A97-AA4B-4D53F8C7372B}" presName="text" presStyleLbl="node1" presStyleIdx="6" presStyleCnt="7">
        <dgm:presLayoutVars>
          <dgm:bulletEnabled val="1"/>
        </dgm:presLayoutVars>
      </dgm:prSet>
      <dgm:spPr/>
    </dgm:pt>
  </dgm:ptLst>
  <dgm:cxnLst>
    <dgm:cxn modelId="{66391302-D07B-4FB9-A2D1-0325668E84CF}" srcId="{214FC9CA-1FAA-4D10-ABB2-41EA55E605C2}" destId="{F4CD996D-CF24-421A-8919-338C4A42048A}" srcOrd="1" destOrd="0" parTransId="{A9DFE979-571D-4A2E-8288-E777B377353B}" sibTransId="{ACFC9B18-531B-4976-9BCC-F826759E59BE}"/>
    <dgm:cxn modelId="{0FEEFF18-2179-4B63-B4AD-88353CD16DC3}" srcId="{214FC9CA-1FAA-4D10-ABB2-41EA55E605C2}" destId="{9817817F-BA03-4C03-8D24-9722C0E8503A}" srcOrd="0" destOrd="0" parTransId="{B5B9D4A4-F68F-41E0-999E-67173B06D7C0}" sibTransId="{08B3B677-0CD3-41D3-90D6-36B32C2DAECB}"/>
    <dgm:cxn modelId="{09E1C729-74DB-BB4C-80DA-458D5D341AE0}" type="presOf" srcId="{FF7E52ED-3F77-4A97-AA4B-4D53F8C7372B}" destId="{B9DEDF7C-FA47-437B-AB98-E0110D5059F2}" srcOrd="1" destOrd="0" presId="urn:microsoft.com/office/officeart/2005/8/layout/vList4#1"/>
    <dgm:cxn modelId="{A2214B37-D679-7242-AE5B-B04C4A106E78}" type="presOf" srcId="{9817817F-BA03-4C03-8D24-9722C0E8503A}" destId="{B2833E11-5E30-46DE-9AC4-6BB2BE7B45AB}" srcOrd="0" destOrd="0" presId="urn:microsoft.com/office/officeart/2005/8/layout/vList4#1"/>
    <dgm:cxn modelId="{A411E740-782F-2941-B687-E97F46AEC925}" type="presOf" srcId="{BF6592DB-B5DD-4BD0-BC89-A09AE9718ABC}" destId="{E2E709F0-EB82-4FCA-B2A2-98DFC82D9DAF}" srcOrd="0" destOrd="0" presId="urn:microsoft.com/office/officeart/2005/8/layout/vList4#1"/>
    <dgm:cxn modelId="{E7535567-8C50-0F45-B6B6-A6C3973A6AEB}" type="presOf" srcId="{BF6592DB-B5DD-4BD0-BC89-A09AE9718ABC}" destId="{65AF6D35-3992-4EE6-8E9B-EA6B37B95274}" srcOrd="1" destOrd="0" presId="urn:microsoft.com/office/officeart/2005/8/layout/vList4#1"/>
    <dgm:cxn modelId="{CEBF8F67-6D02-4CB6-AAF7-21E3C1EB686F}" srcId="{214FC9CA-1FAA-4D10-ABB2-41EA55E605C2}" destId="{BF6592DB-B5DD-4BD0-BC89-A09AE9718ABC}" srcOrd="2" destOrd="0" parTransId="{A74B47C6-AF16-4DF8-873F-7997822054DC}" sibTransId="{1972A756-6759-4FB4-B601-FEBCBA8FF80E}"/>
    <dgm:cxn modelId="{DB871776-576E-5945-9EAC-E9A1607553AF}" type="presOf" srcId="{AFABADFC-EF9D-495C-B660-600D9F404822}" destId="{791D6227-F665-426C-83F0-A64089F626FD}" srcOrd="1" destOrd="0" presId="urn:microsoft.com/office/officeart/2005/8/layout/vList4#1"/>
    <dgm:cxn modelId="{F2842D76-1BC1-3B45-B933-BA7480055B7E}" type="presOf" srcId="{AFABADFC-EF9D-495C-B660-600D9F404822}" destId="{53E76B52-B544-4F7A-B1EB-895422A758D7}" srcOrd="0" destOrd="0" presId="urn:microsoft.com/office/officeart/2005/8/layout/vList4#1"/>
    <dgm:cxn modelId="{4F2DA681-EAC0-4B5E-AB7F-046278012BDF}" srcId="{214FC9CA-1FAA-4D10-ABB2-41EA55E605C2}" destId="{14F1299B-5E3A-43EF-9D46-0E34DBB4DD22}" srcOrd="4" destOrd="0" parTransId="{C173AF23-EA92-44E4-B046-1137EA2FAAF3}" sibTransId="{1B013E03-5A40-4098-8D2B-FE6D4D79C43E}"/>
    <dgm:cxn modelId="{C3AE9783-E304-8B4B-8EC7-28AC74326BC2}" type="presOf" srcId="{9817817F-BA03-4C03-8D24-9722C0E8503A}" destId="{D801C8D4-E948-4515-8895-A00E7D31AB48}" srcOrd="1" destOrd="0" presId="urn:microsoft.com/office/officeart/2005/8/layout/vList4#1"/>
    <dgm:cxn modelId="{F209F793-1B6A-1D45-8641-B21F82C86539}" type="presOf" srcId="{F4CD996D-CF24-421A-8919-338C4A42048A}" destId="{A10B1888-61DE-4527-9519-0667E9A63E3A}" srcOrd="0" destOrd="0" presId="urn:microsoft.com/office/officeart/2005/8/layout/vList4#1"/>
    <dgm:cxn modelId="{BE111A99-D54D-2C4D-B517-E64012382606}" type="presOf" srcId="{14F1299B-5E3A-43EF-9D46-0E34DBB4DD22}" destId="{5E01D549-D26F-46A2-9AD8-0A2FFB8DCE22}" srcOrd="0" destOrd="0" presId="urn:microsoft.com/office/officeart/2005/8/layout/vList4#1"/>
    <dgm:cxn modelId="{E3384BA9-AA23-475D-8CD9-13B844394ECB}" srcId="{214FC9CA-1FAA-4D10-ABB2-41EA55E605C2}" destId="{AFABADFC-EF9D-495C-B660-600D9F404822}" srcOrd="3" destOrd="0" parTransId="{0B7556C9-D580-4DEA-B701-DAD214A872F8}" sibTransId="{19F4BB18-A7DA-4AD1-9398-0EA90C596E4D}"/>
    <dgm:cxn modelId="{E666C8B9-B5B2-4419-936C-977C2BCD5782}" srcId="{214FC9CA-1FAA-4D10-ABB2-41EA55E605C2}" destId="{BB1ED8D1-34D9-4C7D-B350-E7C7A2615EA9}" srcOrd="5" destOrd="0" parTransId="{018C0080-DDE5-49F3-863C-7A77F96F4E00}" sibTransId="{8C25FEB1-AE50-4928-AC34-1D629F9F9669}"/>
    <dgm:cxn modelId="{A0C7F6C0-698F-C64A-AA1B-2A8E05ADE720}" type="presOf" srcId="{F4CD996D-CF24-421A-8919-338C4A42048A}" destId="{86EE12C4-B921-4688-9437-E975225FB4C8}" srcOrd="1" destOrd="0" presId="urn:microsoft.com/office/officeart/2005/8/layout/vList4#1"/>
    <dgm:cxn modelId="{204C22C8-E4F1-514E-8253-59FE3FBE3A49}" type="presOf" srcId="{BB1ED8D1-34D9-4C7D-B350-E7C7A2615EA9}" destId="{225D78F9-4087-45B5-8B40-99C652AD8218}" srcOrd="0" destOrd="0" presId="urn:microsoft.com/office/officeart/2005/8/layout/vList4#1"/>
    <dgm:cxn modelId="{D20940D7-E016-0D4B-9A6D-F0468E179CE5}" type="presOf" srcId="{FF7E52ED-3F77-4A97-AA4B-4D53F8C7372B}" destId="{E4B80B07-CAD8-45CF-B25B-313D2BADEC78}" srcOrd="0" destOrd="0" presId="urn:microsoft.com/office/officeart/2005/8/layout/vList4#1"/>
    <dgm:cxn modelId="{74F673DF-2C46-DA4D-AB07-D293C1219003}" type="presOf" srcId="{14F1299B-5E3A-43EF-9D46-0E34DBB4DD22}" destId="{1229CE47-1A55-454B-93E3-1EE19B35B554}" srcOrd="1" destOrd="0" presId="urn:microsoft.com/office/officeart/2005/8/layout/vList4#1"/>
    <dgm:cxn modelId="{413430E4-E5A2-3D4B-A44B-9FEB25B3E146}" type="presOf" srcId="{BB1ED8D1-34D9-4C7D-B350-E7C7A2615EA9}" destId="{C0917B08-AD5D-44E0-B6B3-DD9F6CF03131}" srcOrd="1" destOrd="0" presId="urn:microsoft.com/office/officeart/2005/8/layout/vList4#1"/>
    <dgm:cxn modelId="{F755FBFE-74B1-4468-A2BB-EA40F41BE391}" srcId="{214FC9CA-1FAA-4D10-ABB2-41EA55E605C2}" destId="{FF7E52ED-3F77-4A97-AA4B-4D53F8C7372B}" srcOrd="6" destOrd="0" parTransId="{A4EC7CE3-1575-41ED-8A39-88A374C50AAA}" sibTransId="{DD79E2D2-4550-4192-AA01-085A9B655A75}"/>
    <dgm:cxn modelId="{AB638CFF-263F-5546-9F9E-8D7D9DC688C5}" type="presOf" srcId="{214FC9CA-1FAA-4D10-ABB2-41EA55E605C2}" destId="{C8B60A73-EC9F-4680-A3AA-17A96D391AFE}" srcOrd="0" destOrd="0" presId="urn:microsoft.com/office/officeart/2005/8/layout/vList4#1"/>
    <dgm:cxn modelId="{64B36DF0-7E74-134E-814E-0AF8138A99EC}" type="presParOf" srcId="{C8B60A73-EC9F-4680-A3AA-17A96D391AFE}" destId="{7B96B578-4659-4BFB-ADA0-944C9A743CCF}" srcOrd="0" destOrd="0" presId="urn:microsoft.com/office/officeart/2005/8/layout/vList4#1"/>
    <dgm:cxn modelId="{5169BB89-C7FD-634F-9BFA-994EE5A14CB7}" type="presParOf" srcId="{7B96B578-4659-4BFB-ADA0-944C9A743CCF}" destId="{B2833E11-5E30-46DE-9AC4-6BB2BE7B45AB}" srcOrd="0" destOrd="0" presId="urn:microsoft.com/office/officeart/2005/8/layout/vList4#1"/>
    <dgm:cxn modelId="{E9FBB060-1001-1D40-AD9E-848A24209CEE}" type="presParOf" srcId="{7B96B578-4659-4BFB-ADA0-944C9A743CCF}" destId="{3D7EBEA4-FCEC-468B-8A8C-4DCFBC864723}" srcOrd="1" destOrd="0" presId="urn:microsoft.com/office/officeart/2005/8/layout/vList4#1"/>
    <dgm:cxn modelId="{29D632D1-8613-5240-B32E-396795027EA0}" type="presParOf" srcId="{7B96B578-4659-4BFB-ADA0-944C9A743CCF}" destId="{D801C8D4-E948-4515-8895-A00E7D31AB48}" srcOrd="2" destOrd="0" presId="urn:microsoft.com/office/officeart/2005/8/layout/vList4#1"/>
    <dgm:cxn modelId="{9A09693C-FE31-DC4F-B948-4AF9DBB699EA}" type="presParOf" srcId="{C8B60A73-EC9F-4680-A3AA-17A96D391AFE}" destId="{F1D97023-A06F-4F4A-8FF3-5DE8A0A1CE1B}" srcOrd="1" destOrd="0" presId="urn:microsoft.com/office/officeart/2005/8/layout/vList4#1"/>
    <dgm:cxn modelId="{BF613C9B-2118-0F4D-B2A8-37EE22DE1357}" type="presParOf" srcId="{C8B60A73-EC9F-4680-A3AA-17A96D391AFE}" destId="{4113729B-2FBA-46CD-B045-D61826C886A7}" srcOrd="2" destOrd="0" presId="urn:microsoft.com/office/officeart/2005/8/layout/vList4#1"/>
    <dgm:cxn modelId="{EDA692B3-E196-5344-80FA-2E4E7AF5A389}" type="presParOf" srcId="{4113729B-2FBA-46CD-B045-D61826C886A7}" destId="{A10B1888-61DE-4527-9519-0667E9A63E3A}" srcOrd="0" destOrd="0" presId="urn:microsoft.com/office/officeart/2005/8/layout/vList4#1"/>
    <dgm:cxn modelId="{7613F8B0-1D05-584A-8F84-5F84985EB2F4}" type="presParOf" srcId="{4113729B-2FBA-46CD-B045-D61826C886A7}" destId="{F33EB246-07F6-4EB5-B31F-8321833C3D9C}" srcOrd="1" destOrd="0" presId="urn:microsoft.com/office/officeart/2005/8/layout/vList4#1"/>
    <dgm:cxn modelId="{94881A26-37A1-3047-9579-97E43763C27D}" type="presParOf" srcId="{4113729B-2FBA-46CD-B045-D61826C886A7}" destId="{86EE12C4-B921-4688-9437-E975225FB4C8}" srcOrd="2" destOrd="0" presId="urn:microsoft.com/office/officeart/2005/8/layout/vList4#1"/>
    <dgm:cxn modelId="{7637B577-664C-0E4C-892A-ED4CBB169015}" type="presParOf" srcId="{C8B60A73-EC9F-4680-A3AA-17A96D391AFE}" destId="{8F698BED-008B-4F85-85AE-63BCF4EF0DB3}" srcOrd="3" destOrd="0" presId="urn:microsoft.com/office/officeart/2005/8/layout/vList4#1"/>
    <dgm:cxn modelId="{9EAF004B-C6D6-C34F-82F3-B97F5C0C19B9}" type="presParOf" srcId="{C8B60A73-EC9F-4680-A3AA-17A96D391AFE}" destId="{F4F29D1D-2C33-4129-90AE-9F58FDEC8D21}" srcOrd="4" destOrd="0" presId="urn:microsoft.com/office/officeart/2005/8/layout/vList4#1"/>
    <dgm:cxn modelId="{666A4E9B-125C-6A41-B197-BC82ED4C3FEB}" type="presParOf" srcId="{F4F29D1D-2C33-4129-90AE-9F58FDEC8D21}" destId="{E2E709F0-EB82-4FCA-B2A2-98DFC82D9DAF}" srcOrd="0" destOrd="0" presId="urn:microsoft.com/office/officeart/2005/8/layout/vList4#1"/>
    <dgm:cxn modelId="{34213F8F-C6AB-D34B-8701-E165F3361989}" type="presParOf" srcId="{F4F29D1D-2C33-4129-90AE-9F58FDEC8D21}" destId="{F2C541E8-C635-443F-9934-248BB68D1DA1}" srcOrd="1" destOrd="0" presId="urn:microsoft.com/office/officeart/2005/8/layout/vList4#1"/>
    <dgm:cxn modelId="{1AC684F7-7C16-D948-82E8-82BCF47CFEDB}" type="presParOf" srcId="{F4F29D1D-2C33-4129-90AE-9F58FDEC8D21}" destId="{65AF6D35-3992-4EE6-8E9B-EA6B37B95274}" srcOrd="2" destOrd="0" presId="urn:microsoft.com/office/officeart/2005/8/layout/vList4#1"/>
    <dgm:cxn modelId="{F0B3910A-E224-3645-A77D-28255FD42971}" type="presParOf" srcId="{C8B60A73-EC9F-4680-A3AA-17A96D391AFE}" destId="{ED567388-3C4E-4B3C-9336-4A9BC4EF4C28}" srcOrd="5" destOrd="0" presId="urn:microsoft.com/office/officeart/2005/8/layout/vList4#1"/>
    <dgm:cxn modelId="{ACCA320B-E71E-D646-89D9-FE4A55DBC83F}" type="presParOf" srcId="{C8B60A73-EC9F-4680-A3AA-17A96D391AFE}" destId="{4D7E25D9-1378-4CA1-BBBB-88ED1A23D145}" srcOrd="6" destOrd="0" presId="urn:microsoft.com/office/officeart/2005/8/layout/vList4#1"/>
    <dgm:cxn modelId="{04853B40-14B1-114A-8E3F-AEEE6AB5872B}" type="presParOf" srcId="{4D7E25D9-1378-4CA1-BBBB-88ED1A23D145}" destId="{53E76B52-B544-4F7A-B1EB-895422A758D7}" srcOrd="0" destOrd="0" presId="urn:microsoft.com/office/officeart/2005/8/layout/vList4#1"/>
    <dgm:cxn modelId="{A26F3C3D-1974-BA46-86E8-59FD15F04B9D}" type="presParOf" srcId="{4D7E25D9-1378-4CA1-BBBB-88ED1A23D145}" destId="{23E2C61D-734E-44F3-B982-966E0C338AC9}" srcOrd="1" destOrd="0" presId="urn:microsoft.com/office/officeart/2005/8/layout/vList4#1"/>
    <dgm:cxn modelId="{459D9FE7-F116-D544-9943-BAD82253B05E}" type="presParOf" srcId="{4D7E25D9-1378-4CA1-BBBB-88ED1A23D145}" destId="{791D6227-F665-426C-83F0-A64089F626FD}" srcOrd="2" destOrd="0" presId="urn:microsoft.com/office/officeart/2005/8/layout/vList4#1"/>
    <dgm:cxn modelId="{EF0E7AC1-7903-EF49-A036-04213B80E579}" type="presParOf" srcId="{C8B60A73-EC9F-4680-A3AA-17A96D391AFE}" destId="{7DA5EBF1-243C-472D-888D-372F07B7A1B1}" srcOrd="7" destOrd="0" presId="urn:microsoft.com/office/officeart/2005/8/layout/vList4#1"/>
    <dgm:cxn modelId="{DCBDA756-ED5F-0F4D-BD26-3279A5B2D04D}" type="presParOf" srcId="{C8B60A73-EC9F-4680-A3AA-17A96D391AFE}" destId="{8CDE7B70-843E-4895-8E4B-4F1BAD0FC4B6}" srcOrd="8" destOrd="0" presId="urn:microsoft.com/office/officeart/2005/8/layout/vList4#1"/>
    <dgm:cxn modelId="{5F7C854E-7D3F-B94A-9846-29CA4BEAA10F}" type="presParOf" srcId="{8CDE7B70-843E-4895-8E4B-4F1BAD0FC4B6}" destId="{5E01D549-D26F-46A2-9AD8-0A2FFB8DCE22}" srcOrd="0" destOrd="0" presId="urn:microsoft.com/office/officeart/2005/8/layout/vList4#1"/>
    <dgm:cxn modelId="{8D0769A3-C716-394D-BDC9-31E29EB18950}" type="presParOf" srcId="{8CDE7B70-843E-4895-8E4B-4F1BAD0FC4B6}" destId="{42BE7B02-2F65-45BC-92C8-E70CA4D0CE66}" srcOrd="1" destOrd="0" presId="urn:microsoft.com/office/officeart/2005/8/layout/vList4#1"/>
    <dgm:cxn modelId="{D026D4CC-2722-8B42-A8F7-0A540E57589D}" type="presParOf" srcId="{8CDE7B70-843E-4895-8E4B-4F1BAD0FC4B6}" destId="{1229CE47-1A55-454B-93E3-1EE19B35B554}" srcOrd="2" destOrd="0" presId="urn:microsoft.com/office/officeart/2005/8/layout/vList4#1"/>
    <dgm:cxn modelId="{98A7052B-0807-0140-B4F9-4FFD812C9FE2}" type="presParOf" srcId="{C8B60A73-EC9F-4680-A3AA-17A96D391AFE}" destId="{E58C8EF3-3F75-4CE9-83EF-6B7CF55A4F08}" srcOrd="9" destOrd="0" presId="urn:microsoft.com/office/officeart/2005/8/layout/vList4#1"/>
    <dgm:cxn modelId="{5B522B7F-329E-FE4D-94B5-7DBAE0B77146}" type="presParOf" srcId="{C8B60A73-EC9F-4680-A3AA-17A96D391AFE}" destId="{93DF1A4E-1A7F-4F86-9F79-5182BF0AC8BC}" srcOrd="10" destOrd="0" presId="urn:microsoft.com/office/officeart/2005/8/layout/vList4#1"/>
    <dgm:cxn modelId="{0FF70D06-13D3-0648-A929-176BED6E8878}" type="presParOf" srcId="{93DF1A4E-1A7F-4F86-9F79-5182BF0AC8BC}" destId="{225D78F9-4087-45B5-8B40-99C652AD8218}" srcOrd="0" destOrd="0" presId="urn:microsoft.com/office/officeart/2005/8/layout/vList4#1"/>
    <dgm:cxn modelId="{22D29DAE-CB68-2944-BC0D-328E797636D0}" type="presParOf" srcId="{93DF1A4E-1A7F-4F86-9F79-5182BF0AC8BC}" destId="{FAA5FC4D-A863-4733-8442-D8DB75886FA1}" srcOrd="1" destOrd="0" presId="urn:microsoft.com/office/officeart/2005/8/layout/vList4#1"/>
    <dgm:cxn modelId="{AD65E03B-68CA-6143-8F19-C707A632687B}" type="presParOf" srcId="{93DF1A4E-1A7F-4F86-9F79-5182BF0AC8BC}" destId="{C0917B08-AD5D-44E0-B6B3-DD9F6CF03131}" srcOrd="2" destOrd="0" presId="urn:microsoft.com/office/officeart/2005/8/layout/vList4#1"/>
    <dgm:cxn modelId="{9C0ED2B9-BAB5-9F41-89BE-D1F9EC604F41}" type="presParOf" srcId="{C8B60A73-EC9F-4680-A3AA-17A96D391AFE}" destId="{3099117E-365D-4726-8B47-DB8C4744A751}" srcOrd="11" destOrd="0" presId="urn:microsoft.com/office/officeart/2005/8/layout/vList4#1"/>
    <dgm:cxn modelId="{0C334C41-D189-2D4A-A25C-633DA3374FA2}" type="presParOf" srcId="{C8B60A73-EC9F-4680-A3AA-17A96D391AFE}" destId="{5932F540-2FD3-4528-89B0-5B7F18010CD8}" srcOrd="12" destOrd="0" presId="urn:microsoft.com/office/officeart/2005/8/layout/vList4#1"/>
    <dgm:cxn modelId="{A329A94E-00D6-674A-A02B-A4248FD1E9E0}" type="presParOf" srcId="{5932F540-2FD3-4528-89B0-5B7F18010CD8}" destId="{E4B80B07-CAD8-45CF-B25B-313D2BADEC78}" srcOrd="0" destOrd="0" presId="urn:microsoft.com/office/officeart/2005/8/layout/vList4#1"/>
    <dgm:cxn modelId="{903340E1-96DB-4D45-89F1-5FF141472123}" type="presParOf" srcId="{5932F540-2FD3-4528-89B0-5B7F18010CD8}" destId="{C39D4E06-2D74-43A7-BC69-9AAD2556C251}" srcOrd="1" destOrd="0" presId="urn:microsoft.com/office/officeart/2005/8/layout/vList4#1"/>
    <dgm:cxn modelId="{F457EEBE-8CFC-9A47-9EE9-D929D4A64883}" type="presParOf" srcId="{5932F540-2FD3-4528-89B0-5B7F18010CD8}" destId="{B9DEDF7C-FA47-437B-AB98-E0110D5059F2}" srcOrd="2" destOrd="0" presId="urn:microsoft.com/office/officeart/2005/8/layout/vList4#1"/>
  </dgm:cxnLst>
  <dgm:bg>
    <a:noFill/>
    <a:effectLst>
      <a:outerShdw blurRad="50800" dist="50800" dir="5400000" algn="ctr" rotWithShape="0">
        <a:schemeClr val="bg1"/>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33E11-5E30-46DE-9AC4-6BB2BE7B45AB}">
      <dsp:nvSpPr>
        <dsp:cNvPr id="0" name=""/>
        <dsp:cNvSpPr/>
      </dsp:nvSpPr>
      <dsp:spPr>
        <a:xfrm>
          <a:off x="0" y="0"/>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  Advanced Manufacturing</a:t>
          </a:r>
        </a:p>
      </dsp:txBody>
      <dsp:txXfrm>
        <a:off x="1161797" y="0"/>
        <a:ext cx="4306797" cy="680788"/>
      </dsp:txXfrm>
    </dsp:sp>
    <dsp:sp modelId="{3D7EBEA4-FCEC-468B-8A8C-4DCFBC864723}">
      <dsp:nvSpPr>
        <dsp:cNvPr id="0" name=""/>
        <dsp:cNvSpPr/>
      </dsp:nvSpPr>
      <dsp:spPr>
        <a:xfrm>
          <a:off x="68078" y="68078"/>
          <a:ext cx="1093719" cy="544630"/>
        </a:xfrm>
        <a:prstGeom prst="rect">
          <a:avLst/>
        </a:prstGeom>
        <a:blipFill rotWithShape="0">
          <a:blip xmlns:r="http://schemas.openxmlformats.org/officeDocument/2006/relationships" r:embed="rId1" cstate="print">
            <a:extLs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 modelId="{A10B1888-61DE-4527-9519-0667E9A63E3A}">
      <dsp:nvSpPr>
        <dsp:cNvPr id="0" name=""/>
        <dsp:cNvSpPr/>
      </dsp:nvSpPr>
      <dsp:spPr>
        <a:xfrm>
          <a:off x="0" y="636822"/>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  IT and Cybersecurity</a:t>
          </a:r>
        </a:p>
      </dsp:txBody>
      <dsp:txXfrm>
        <a:off x="1161797" y="636822"/>
        <a:ext cx="4306797" cy="680788"/>
      </dsp:txXfrm>
    </dsp:sp>
    <dsp:sp modelId="{F33EB246-07F6-4EB5-B31F-8321833C3D9C}">
      <dsp:nvSpPr>
        <dsp:cNvPr id="0" name=""/>
        <dsp:cNvSpPr/>
      </dsp:nvSpPr>
      <dsp:spPr>
        <a:xfrm>
          <a:off x="68078" y="704893"/>
          <a:ext cx="1093719" cy="544630"/>
        </a:xfrm>
        <a:prstGeom prst="rect">
          <a:avLst/>
        </a:prstGeom>
        <a:blipFill rotWithShape="0">
          <a:blip xmlns:r="http://schemas.openxmlformats.org/officeDocument/2006/relationships" r:embed="rId2" cstate="print">
            <a:extLs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 modelId="{E2E709F0-EB82-4FCA-B2A2-98DFC82D9DAF}">
      <dsp:nvSpPr>
        <dsp:cNvPr id="0" name=""/>
        <dsp:cNvSpPr/>
      </dsp:nvSpPr>
      <dsp:spPr>
        <a:xfrm>
          <a:off x="0" y="1273645"/>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  Healthcare</a:t>
          </a:r>
        </a:p>
      </dsp:txBody>
      <dsp:txXfrm>
        <a:off x="1161797" y="1273645"/>
        <a:ext cx="4306797" cy="680788"/>
      </dsp:txXfrm>
    </dsp:sp>
    <dsp:sp modelId="{F2C541E8-C635-443F-9934-248BB68D1DA1}">
      <dsp:nvSpPr>
        <dsp:cNvPr id="0" name=""/>
        <dsp:cNvSpPr/>
      </dsp:nvSpPr>
      <dsp:spPr>
        <a:xfrm>
          <a:off x="68078" y="1341707"/>
          <a:ext cx="1093719" cy="544630"/>
        </a:xfrm>
        <a:prstGeom prst="rect">
          <a:avLst/>
        </a:prstGeom>
        <a:blipFill rotWithShape="0">
          <a:blip xmlns:r="http://schemas.openxmlformats.org/officeDocument/2006/relationships" r:embed="rId3" cstate="print">
            <a:extLst>
              <a:ext uri="{28A0092B-C50C-407E-A947-70E740481C1C}">
                <a14:useLocalDpi xmlns:a14="http://schemas.microsoft.com/office/drawing/2010/main"/>
              </a:ext>
            </a:extLst>
          </a:blip>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 modelId="{53E76B52-B544-4F7A-B1EB-895422A758D7}">
      <dsp:nvSpPr>
        <dsp:cNvPr id="0" name=""/>
        <dsp:cNvSpPr/>
      </dsp:nvSpPr>
      <dsp:spPr>
        <a:xfrm>
          <a:off x="0" y="1929142"/>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eaLnBrk="1" latinLnBrk="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  Forensic Science</a:t>
          </a:r>
        </a:p>
      </dsp:txBody>
      <dsp:txXfrm>
        <a:off x="1161797" y="1929142"/>
        <a:ext cx="4306797" cy="680788"/>
      </dsp:txXfrm>
    </dsp:sp>
    <dsp:sp modelId="{23E2C61D-734E-44F3-B982-966E0C338AC9}">
      <dsp:nvSpPr>
        <dsp:cNvPr id="0" name=""/>
        <dsp:cNvSpPr/>
      </dsp:nvSpPr>
      <dsp:spPr>
        <a:xfrm>
          <a:off x="68078" y="1997197"/>
          <a:ext cx="1093719" cy="544630"/>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 modelId="{5E01D549-D26F-46A2-9AD8-0A2FFB8DCE22}">
      <dsp:nvSpPr>
        <dsp:cNvPr id="0" name=""/>
        <dsp:cNvSpPr/>
      </dsp:nvSpPr>
      <dsp:spPr>
        <a:xfrm>
          <a:off x="0" y="2509942"/>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  Disaster Resilience</a:t>
          </a:r>
        </a:p>
      </dsp:txBody>
      <dsp:txXfrm>
        <a:off x="1161797" y="2509942"/>
        <a:ext cx="4306797" cy="680788"/>
      </dsp:txXfrm>
    </dsp:sp>
    <dsp:sp modelId="{42BE7B02-2F65-45BC-92C8-E70CA4D0CE66}">
      <dsp:nvSpPr>
        <dsp:cNvPr id="0" name=""/>
        <dsp:cNvSpPr/>
      </dsp:nvSpPr>
      <dsp:spPr>
        <a:xfrm>
          <a:off x="68078" y="2615337"/>
          <a:ext cx="1093719" cy="544630"/>
        </a:xfrm>
        <a:prstGeom prst="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 modelId="{225D78F9-4087-45B5-8B40-99C652AD8218}">
      <dsp:nvSpPr>
        <dsp:cNvPr id="0" name=""/>
        <dsp:cNvSpPr/>
      </dsp:nvSpPr>
      <dsp:spPr>
        <a:xfrm>
          <a:off x="0" y="3184113"/>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  Cyber-physical Systems</a:t>
          </a:r>
        </a:p>
      </dsp:txBody>
      <dsp:txXfrm>
        <a:off x="1161797" y="3184113"/>
        <a:ext cx="4306797" cy="680788"/>
      </dsp:txXfrm>
    </dsp:sp>
    <dsp:sp modelId="{FAA5FC4D-A863-4733-8442-D8DB75886FA1}">
      <dsp:nvSpPr>
        <dsp:cNvPr id="0" name=""/>
        <dsp:cNvSpPr/>
      </dsp:nvSpPr>
      <dsp:spPr>
        <a:xfrm>
          <a:off x="45034" y="3270827"/>
          <a:ext cx="1093719" cy="544630"/>
        </a:xfrm>
        <a:prstGeom prst="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 modelId="{E4B80B07-CAD8-45CF-B25B-313D2BADEC78}">
      <dsp:nvSpPr>
        <dsp:cNvPr id="0" name=""/>
        <dsp:cNvSpPr/>
      </dsp:nvSpPr>
      <dsp:spPr>
        <a:xfrm>
          <a:off x="0" y="3839610"/>
          <a:ext cx="5468595" cy="680788"/>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12713" lvl="0" indent="0" algn="l" defTabSz="889000">
            <a:lnSpc>
              <a:spcPct val="90000"/>
            </a:lnSpc>
            <a:spcBef>
              <a:spcPct val="0"/>
            </a:spcBef>
            <a:spcAft>
              <a:spcPct val="35000"/>
            </a:spcAft>
            <a:buNone/>
          </a:pPr>
          <a:r>
            <a:rPr lang="en-US" sz="2000" b="0" kern="1200" dirty="0">
              <a:solidFill>
                <a:schemeClr val="tx1">
                  <a:lumMod val="65000"/>
                  <a:lumOff val="35000"/>
                </a:schemeClr>
              </a:solidFill>
              <a:latin typeface="Arial"/>
              <a:cs typeface="Arial"/>
            </a:rPr>
            <a:t>Advanced Communications</a:t>
          </a:r>
        </a:p>
      </dsp:txBody>
      <dsp:txXfrm>
        <a:off x="1161797" y="3839610"/>
        <a:ext cx="4306797" cy="680788"/>
      </dsp:txXfrm>
    </dsp:sp>
    <dsp:sp modelId="{C39D4E06-2D74-43A7-BC69-9AAD2556C251}">
      <dsp:nvSpPr>
        <dsp:cNvPr id="0" name=""/>
        <dsp:cNvSpPr/>
      </dsp:nvSpPr>
      <dsp:spPr>
        <a:xfrm>
          <a:off x="30159" y="3888977"/>
          <a:ext cx="1093719" cy="544630"/>
        </a:xfrm>
        <a:prstGeom prst="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152400" dist="76200" dir="2700000" algn="l" rotWithShape="0">
            <a:prstClr val="black">
              <a:alpha val="65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28-Mar-18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28-Mar-18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nist.gov/baldrige/self-assessing/baldrige-sector/health-care" TargetMode="External"/><Relationship Id="rId3" Type="http://schemas.openxmlformats.org/officeDocument/2006/relationships/hyperlink" Target="https://www.nist.gov/baldrige/self-assessing/baldrige-sector/manufacturing" TargetMode="External"/><Relationship Id="rId7" Type="http://schemas.openxmlformats.org/officeDocument/2006/relationships/hyperlink" Target="https://www.nist.gov/baldrige/self-assessing/baldrige-sector/educa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nist.gov/baldrige/self-assessing/baldrige-sector/nonprofitgovernment" TargetMode="External"/><Relationship Id="rId5" Type="http://schemas.openxmlformats.org/officeDocument/2006/relationships/hyperlink" Target="https://www.nist.gov/baldrige/self-assessing/baldrige-sector/small-business" TargetMode="External"/><Relationship Id="rId4" Type="http://schemas.openxmlformats.org/officeDocument/2006/relationships/hyperlink" Target="https://www.nist.gov/baldrige/self-assessing/baldrige-sector/service" TargetMode="External"/><Relationship Id="rId9" Type="http://schemas.openxmlformats.org/officeDocument/2006/relationships/hyperlink" Target="https://www.nist.gov/baldrige/about-baldrige/baldrige-impact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stockphoto.com/portfolio/merrilyann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istockphoto.com/portfolio/Stol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stockphoto.com/portfolio/Stol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info about NIST; dual role to support federal as well as private</a:t>
            </a:r>
            <a:r>
              <a:rPr lang="en-US" baseline="0" dirty="0"/>
              <a:t> sector/industry</a:t>
            </a:r>
            <a:endParaRPr lang="en-US" dirty="0"/>
          </a:p>
          <a:p>
            <a:r>
              <a:rPr lang="en-US" dirty="0"/>
              <a:t>Organized by labs; sort of like a college campus;</a:t>
            </a:r>
            <a:r>
              <a:rPr lang="en-US" baseline="0" dirty="0"/>
              <a:t> </a:t>
            </a:r>
            <a:r>
              <a:rPr lang="en-US" baseline="0" dirty="0" err="1"/>
              <a:t>nobel</a:t>
            </a:r>
            <a:r>
              <a:rPr lang="en-US" baseline="0" dirty="0"/>
              <a:t> prize winners</a:t>
            </a:r>
          </a:p>
          <a:p>
            <a:r>
              <a:rPr lang="en-US" baseline="0" dirty="0"/>
              <a:t>Work involves collaborating with private sector, so no regulatory requirements.</a:t>
            </a:r>
            <a:endParaRPr lang="en-US" dirty="0"/>
          </a:p>
          <a:p>
            <a:r>
              <a:rPr lang="en-US" dirty="0"/>
              <a:t>CSD – fundamental</a:t>
            </a:r>
          </a:p>
          <a:p>
            <a:r>
              <a:rPr lang="en-US" dirty="0"/>
              <a:t>ACD</a:t>
            </a:r>
            <a:r>
              <a:rPr lang="en-US" baseline="0" dirty="0"/>
              <a:t> – application work</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We need to start by looking at the background/driver for the Framework</a:t>
            </a:r>
            <a:r>
              <a:rPr lang="en-US" baseline="0" dirty="0"/>
              <a:t>…</a:t>
            </a:r>
            <a:endParaRPr lang="en-US" dirty="0"/>
          </a:p>
          <a:p>
            <a:endParaRPr lang="en-US" b="1" dirty="0"/>
          </a:p>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2</a:t>
            </a:fld>
            <a:endParaRPr lang="en-US" dirty="0"/>
          </a:p>
        </p:txBody>
      </p:sp>
    </p:spTree>
    <p:extLst>
      <p:ext uri="{BB962C8B-B14F-4D97-AF65-F5344CB8AC3E}">
        <p14:creationId xmlns:p14="http://schemas.microsoft.com/office/powerpoint/2010/main" val="190036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 Systems Approach to Improving Your Organization’s Performance</a:t>
            </a:r>
          </a:p>
          <a:p>
            <a:r>
              <a:rPr lang="en-US" sz="1200" b="0" i="0" kern="1200" dirty="0">
                <a:solidFill>
                  <a:schemeClr val="tx1"/>
                </a:solidFill>
                <a:effectLst/>
                <a:latin typeface="+mn-lt"/>
                <a:ea typeface="+mn-ea"/>
                <a:cs typeface="+mn-cs"/>
              </a:rPr>
              <a:t>For nearly 30 years, the Baldrige Excellence Framework has empowered organizations to accomplish their missions, improve results, and become more competitive. The Baldrige Excellence Framework includes the Criteria for Performance Excellence, core values and concepts, and guidelines for evaluating your processes and results.</a:t>
            </a:r>
          </a:p>
          <a:p>
            <a:r>
              <a:rPr lang="en-US" sz="1200" b="0" i="0" kern="1200" dirty="0">
                <a:solidFill>
                  <a:schemeClr val="tx1"/>
                </a:solidFill>
                <a:effectLst/>
                <a:latin typeface="+mn-lt"/>
                <a:ea typeface="+mn-ea"/>
                <a:cs typeface="+mn-cs"/>
              </a:rPr>
              <a:t>Whether used as guidance in establishing an integrated performance management system or for self-assessing progress, the Baldrige Excellence Framework is about helping you innovate and improve. Available for Business/Nonprofit (including </a:t>
            </a:r>
            <a:r>
              <a:rPr lang="en-US" sz="1200" b="0" i="0" kern="1200" dirty="0">
                <a:solidFill>
                  <a:schemeClr val="tx1"/>
                </a:solidFill>
                <a:effectLst/>
                <a:latin typeface="+mn-lt"/>
                <a:ea typeface="+mn-ea"/>
                <a:cs typeface="+mn-cs"/>
                <a:hlinkClick r:id="rId3" tooltip="Manufacturing sector "/>
              </a:rPr>
              <a:t>Manufacturing</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4"/>
              </a:rPr>
              <a:t>Service</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tooltip="Small Business sector"/>
              </a:rPr>
              <a:t>Small Business</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6" tooltip="Nonprofit sector"/>
              </a:rPr>
              <a:t>Nonprofit</a:t>
            </a:r>
            <a:r>
              <a:rPr lang="en-US" sz="1200" b="0" i="0" kern="120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hlinkClick r:id="rId6" tooltip="Nonprofit sector"/>
              </a:rPr>
              <a:t>Government</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7"/>
              </a:rPr>
              <a:t>Education</a:t>
            </a:r>
            <a:r>
              <a:rPr lang="en-US" sz="1200" b="0" i="0" kern="120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hlinkClick r:id="rId8"/>
              </a:rPr>
              <a:t>Health Care</a:t>
            </a:r>
            <a:r>
              <a:rPr lang="en-US" sz="1200" b="0" i="0" kern="1200" dirty="0">
                <a:solidFill>
                  <a:schemeClr val="tx1"/>
                </a:solidFill>
                <a:effectLst/>
                <a:latin typeface="+mn-lt"/>
                <a:ea typeface="+mn-ea"/>
                <a:cs typeface="+mn-cs"/>
              </a:rPr>
              <a:t> sectors. Learn about the </a:t>
            </a:r>
            <a:r>
              <a:rPr lang="en-US" sz="1200" b="0" i="0" kern="1200" dirty="0">
                <a:solidFill>
                  <a:schemeClr val="tx1"/>
                </a:solidFill>
                <a:effectLst/>
                <a:latin typeface="+mn-lt"/>
                <a:ea typeface="+mn-ea"/>
                <a:cs typeface="+mn-cs"/>
                <a:hlinkClick r:id="rId9"/>
              </a:rPr>
              <a:t>Impacts of Baldrige</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16</a:t>
            </a:fld>
            <a:endParaRPr lang="en-US"/>
          </a:p>
        </p:txBody>
      </p:sp>
    </p:spTree>
    <p:extLst>
      <p:ext uri="{BB962C8B-B14F-4D97-AF65-F5344CB8AC3E}">
        <p14:creationId xmlns:p14="http://schemas.microsoft.com/office/powerpoint/2010/main" val="67646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Smart Grid Work</a:t>
            </a:r>
          </a:p>
          <a:p>
            <a:pPr lvl="1"/>
            <a:r>
              <a:rPr lang="en-US" dirty="0"/>
              <a:t>Led by our Engineering Lab</a:t>
            </a:r>
          </a:p>
          <a:p>
            <a:pPr lvl="1"/>
            <a:r>
              <a:rPr lang="en-US" dirty="0"/>
              <a:t>Guidelines for Smart Grid Cybersecurity released in 2014</a:t>
            </a:r>
          </a:p>
          <a:p>
            <a:pPr lvl="1"/>
            <a:r>
              <a:rPr lang="en-US" dirty="0"/>
              <a:t>Tech Transfer and Research into secure interoperability and operation</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247677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5</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Supports Cybersecurity Enhancement Act of 2014</a:t>
            </a:r>
          </a:p>
          <a:p>
            <a:endParaRPr lang="en-US" dirty="0"/>
          </a:p>
          <a:p>
            <a:r>
              <a:rPr lang="en-US" dirty="0"/>
              <a:t>It’s flexible to many sectors - Meant to be customized.</a:t>
            </a:r>
          </a:p>
          <a:p>
            <a:r>
              <a:rPr lang="en-US" dirty="0"/>
              <a:t>Risk-driven system of cybersecurity outcomes – Provides a common language; Does not tell an organization how much cyber risk is tolerable.</a:t>
            </a:r>
          </a:p>
          <a:p>
            <a:r>
              <a:rPr lang="en-US" dirty="0"/>
              <a:t>It’s meant to be paired - Take advantage of great pre-existing things</a:t>
            </a:r>
          </a:p>
          <a:p>
            <a:r>
              <a:rPr lang="en-US" dirty="0"/>
              <a:t>It’s a living document - Enable best practices to become standard practices for everyone; updated as technology and threats changes;</a:t>
            </a:r>
          </a:p>
          <a:p>
            <a:r>
              <a:rPr lang="en-US" dirty="0"/>
              <a:t>Evolves faster than regulation and legislation; updated as stakeholders learn from implementation</a:t>
            </a:r>
          </a:p>
          <a:p>
            <a:endParaRPr lang="en-US" dirty="0"/>
          </a:p>
          <a:p>
            <a:r>
              <a:rPr lang="en-US" dirty="0"/>
              <a:t>Department of Energy&amp;#39;s Energy Sector Cybersecurity Framework</a:t>
            </a:r>
          </a:p>
          <a:p>
            <a:r>
              <a:rPr lang="en-US" dirty="0"/>
              <a:t>Implementation Guidance(link is external)</a:t>
            </a:r>
          </a:p>
          <a:p>
            <a:endParaRPr lang="en-US"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407839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Updates were based on:</a:t>
            </a:r>
          </a:p>
          <a:p>
            <a:r>
              <a:rPr lang="en-US" dirty="0"/>
              <a:t>o Feedback from </a:t>
            </a:r>
            <a:r>
              <a:rPr lang="en-US" dirty="0" err="1"/>
              <a:t>industry,the</a:t>
            </a:r>
            <a:r>
              <a:rPr lang="en-US" dirty="0"/>
              <a:t> NIST cybersecurity constituency including responses to our December 2015 request for information, lessons learned from Framework use, shared resources from industry partners, several and an April 2016 Cybersecurity Framework workshops.:</a:t>
            </a:r>
          </a:p>
          <a:p>
            <a:r>
              <a:rPr lang="en-US" dirty="0"/>
              <a:t>o Advances made in areas identified in the Roadmap the was issued in February 2014, along with the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Updates FAQs to support understanding and use of Framework.</a:t>
            </a:r>
          </a:p>
          <a:p>
            <a:endParaRPr lang="en-US"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9</a:t>
            </a:fld>
            <a:endParaRPr lang="en-US"/>
          </a:p>
        </p:txBody>
      </p:sp>
    </p:spTree>
    <p:extLst>
      <p:ext uri="{BB962C8B-B14F-4D97-AF65-F5344CB8AC3E}">
        <p14:creationId xmlns:p14="http://schemas.microsoft.com/office/powerpoint/2010/main" val="109749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Benefits of the use of frameworks (like COBIT 5 and CSF) for self-regulation, since these support oversight while leaving the implementation details flexible and agile.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Promotes innovation in compliance - seems like an oxymoron - as we often say, understanding risk and managing it well can be a competitive advantage.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can also be a way for a community, perhaps such as the financial sector, to pool its resources and defend itself.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Look at the recent success through several ISACs - demonstration of how self-regulatory tools and approaches can be coordinated across organizations.</a:t>
            </a:r>
          </a:p>
          <a:p>
            <a:endParaRPr lang="en-US" dirty="0"/>
          </a:p>
          <a:p>
            <a:r>
              <a:rPr lang="en-US" sz="1200" b="0" i="0" kern="1200" dirty="0">
                <a:solidFill>
                  <a:schemeClr val="tx1"/>
                </a:solidFill>
                <a:effectLst/>
                <a:latin typeface="+mn-lt"/>
                <a:ea typeface="+mn-ea"/>
                <a:cs typeface="+mn-cs"/>
              </a:rPr>
              <a:t>Carrot</a:t>
            </a:r>
          </a:p>
          <a:p>
            <a:r>
              <a:rPr lang="en-US" sz="1200" b="0" i="0" kern="1200" dirty="0">
                <a:solidFill>
                  <a:schemeClr val="tx1"/>
                </a:solidFill>
                <a:effectLst/>
                <a:latin typeface="+mn-lt"/>
                <a:ea typeface="+mn-ea"/>
                <a:cs typeface="+mn-cs"/>
              </a:rPr>
              <a:t>Copyright: </a:t>
            </a:r>
            <a:r>
              <a:rPr lang="en-US" sz="1200" b="0" i="0" u="none" strike="noStrike" kern="1200" dirty="0" err="1">
                <a:solidFill>
                  <a:schemeClr val="tx1"/>
                </a:solidFill>
                <a:effectLst/>
                <a:latin typeface="+mn-lt"/>
                <a:ea typeface="+mn-ea"/>
                <a:cs typeface="+mn-cs"/>
                <a:hlinkClick r:id="rId3"/>
              </a:rPr>
              <a:t>merrilyanne</a:t>
            </a:r>
            <a:endParaRPr lang="en-US" sz="1200" b="0" i="0" kern="1200" dirty="0">
              <a:solidFill>
                <a:schemeClr val="tx1"/>
              </a:solidFill>
              <a:effectLst/>
              <a:latin typeface="+mn-lt"/>
              <a:ea typeface="+mn-ea"/>
              <a:cs typeface="+mn-cs"/>
            </a:endParaRPr>
          </a:p>
          <a:p>
            <a:r>
              <a:rPr lang="en-US" b="0" dirty="0">
                <a:effectLst/>
              </a:rPr>
              <a:t>Stock photo ID:</a:t>
            </a:r>
            <a:r>
              <a:rPr lang="en-US" dirty="0">
                <a:effectLst/>
              </a:rPr>
              <a:t>45793642</a:t>
            </a:r>
          </a:p>
          <a:p>
            <a:r>
              <a:rPr lang="en-US" b="0" dirty="0">
                <a:effectLst/>
              </a:rPr>
              <a:t>Upload </a:t>
            </a:r>
            <a:r>
              <a:rPr lang="en-US" b="0" dirty="0" err="1">
                <a:effectLst/>
              </a:rPr>
              <a:t>date:</a:t>
            </a:r>
            <a:r>
              <a:rPr lang="en-US" dirty="0" err="1">
                <a:effectLst/>
              </a:rPr>
              <a:t>August</a:t>
            </a:r>
            <a:r>
              <a:rPr lang="en-US" dirty="0">
                <a:effectLst/>
              </a:rPr>
              <a:t> 27, 2014</a:t>
            </a:r>
          </a:p>
          <a:p>
            <a:endParaRPr lang="en-US" dirty="0"/>
          </a:p>
          <a:p>
            <a:r>
              <a:rPr lang="en-US" sz="1200" b="0" i="0" kern="1200" dirty="0">
                <a:solidFill>
                  <a:schemeClr val="tx1"/>
                </a:solidFill>
                <a:effectLst/>
                <a:latin typeface="+mn-lt"/>
                <a:ea typeface="+mn-ea"/>
                <a:cs typeface="+mn-cs"/>
              </a:rPr>
              <a:t>Ruler</a:t>
            </a:r>
          </a:p>
          <a:p>
            <a:r>
              <a:rPr lang="en-US" sz="1200" b="0" i="0" kern="1200" dirty="0">
                <a:solidFill>
                  <a:schemeClr val="tx1"/>
                </a:solidFill>
                <a:effectLst/>
                <a:latin typeface="+mn-lt"/>
                <a:ea typeface="+mn-ea"/>
                <a:cs typeface="+mn-cs"/>
              </a:rPr>
              <a:t>Copyright: </a:t>
            </a:r>
            <a:r>
              <a:rPr lang="en-US" sz="1200" b="0" i="0" u="none" strike="noStrike" kern="1200" dirty="0" err="1">
                <a:solidFill>
                  <a:schemeClr val="tx1"/>
                </a:solidFill>
                <a:effectLst/>
                <a:latin typeface="+mn-lt"/>
                <a:ea typeface="+mn-ea"/>
                <a:cs typeface="+mn-cs"/>
                <a:hlinkClick r:id="rId4"/>
              </a:rPr>
              <a:t>Stolk</a:t>
            </a:r>
            <a:endParaRPr lang="en-US" sz="1200" b="0" i="0" kern="1200" dirty="0">
              <a:solidFill>
                <a:schemeClr val="tx1"/>
              </a:solidFill>
              <a:effectLst/>
              <a:latin typeface="+mn-lt"/>
              <a:ea typeface="+mn-ea"/>
              <a:cs typeface="+mn-cs"/>
            </a:endParaRPr>
          </a:p>
          <a:p>
            <a:r>
              <a:rPr lang="en-US" b="0" dirty="0">
                <a:effectLst/>
              </a:rPr>
              <a:t>Stock photo ID:</a:t>
            </a:r>
            <a:r>
              <a:rPr lang="en-US" dirty="0">
                <a:effectLst/>
              </a:rPr>
              <a:t>46861212</a:t>
            </a:r>
          </a:p>
          <a:p>
            <a:r>
              <a:rPr lang="en-US" b="0" dirty="0">
                <a:effectLst/>
              </a:rPr>
              <a:t>Upload </a:t>
            </a:r>
            <a:r>
              <a:rPr lang="en-US" b="0" dirty="0" err="1">
                <a:effectLst/>
              </a:rPr>
              <a:t>date:</a:t>
            </a:r>
            <a:r>
              <a:rPr lang="en-US" dirty="0" err="1">
                <a:effectLst/>
              </a:rPr>
              <a:t>September</a:t>
            </a:r>
            <a:r>
              <a:rPr lang="en-US" dirty="0">
                <a:effectLst/>
              </a:rPr>
              <a:t> 13, 2014</a:t>
            </a:r>
          </a:p>
          <a:p>
            <a:endParaRPr lang="en-US" dirty="0"/>
          </a:p>
        </p:txBody>
      </p:sp>
      <p:sp>
        <p:nvSpPr>
          <p:cNvPr id="4" name="Slide Number Placeholder 3"/>
          <p:cNvSpPr>
            <a:spLocks noGrp="1"/>
          </p:cNvSpPr>
          <p:nvPr>
            <p:ph type="sldNum" sz="quarter" idx="10"/>
          </p:nvPr>
        </p:nvSpPr>
        <p:spPr/>
        <p:txBody>
          <a:bodyPr/>
          <a:lstStyle/>
          <a:p>
            <a:fld id="{333F1E0A-88EA-4760-B242-B8A9C8D03841}" type="slidenum">
              <a:rPr lang="en-US" smtClean="0"/>
              <a:pPr/>
              <a:t>10</a:t>
            </a:fld>
            <a:endParaRPr lang="en-US"/>
          </a:p>
        </p:txBody>
      </p:sp>
    </p:spTree>
    <p:extLst>
      <p:ext uri="{BB962C8B-B14F-4D97-AF65-F5344CB8AC3E}">
        <p14:creationId xmlns:p14="http://schemas.microsoft.com/office/powerpoint/2010/main" val="3372473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Ruler</a:t>
            </a:r>
          </a:p>
          <a:p>
            <a:r>
              <a:rPr lang="en-US" sz="1200" b="0" i="0" kern="1200" dirty="0">
                <a:solidFill>
                  <a:schemeClr val="tx1"/>
                </a:solidFill>
                <a:effectLst/>
                <a:latin typeface="+mn-lt"/>
                <a:ea typeface="+mn-ea"/>
                <a:cs typeface="+mn-cs"/>
              </a:rPr>
              <a:t>Copyright: </a:t>
            </a:r>
            <a:r>
              <a:rPr lang="en-US" sz="1200" b="0" i="0" u="none" strike="noStrike" kern="1200" dirty="0" err="1">
                <a:solidFill>
                  <a:schemeClr val="tx1"/>
                </a:solidFill>
                <a:effectLst/>
                <a:latin typeface="+mn-lt"/>
                <a:ea typeface="+mn-ea"/>
                <a:cs typeface="+mn-cs"/>
                <a:hlinkClick r:id="rId3"/>
              </a:rPr>
              <a:t>Stolk</a:t>
            </a:r>
            <a:endParaRPr lang="en-US" sz="1200" b="0" i="0" kern="1200" dirty="0">
              <a:solidFill>
                <a:schemeClr val="tx1"/>
              </a:solidFill>
              <a:effectLst/>
              <a:latin typeface="+mn-lt"/>
              <a:ea typeface="+mn-ea"/>
              <a:cs typeface="+mn-cs"/>
            </a:endParaRPr>
          </a:p>
          <a:p>
            <a:r>
              <a:rPr lang="en-US" b="0" dirty="0">
                <a:effectLst/>
              </a:rPr>
              <a:t>Stock photo ID:</a:t>
            </a:r>
            <a:r>
              <a:rPr lang="en-US" dirty="0">
                <a:effectLst/>
              </a:rPr>
              <a:t>46861212</a:t>
            </a:r>
          </a:p>
          <a:p>
            <a:r>
              <a:rPr lang="en-US" b="0" dirty="0">
                <a:effectLst/>
              </a:rPr>
              <a:t>Upload </a:t>
            </a:r>
            <a:r>
              <a:rPr lang="en-US" b="0" dirty="0" err="1">
                <a:effectLst/>
              </a:rPr>
              <a:t>date:</a:t>
            </a:r>
            <a:r>
              <a:rPr lang="en-US" dirty="0" err="1">
                <a:effectLst/>
              </a:rPr>
              <a:t>September</a:t>
            </a:r>
            <a:r>
              <a:rPr lang="en-US" dirty="0">
                <a:effectLst/>
              </a:rPr>
              <a:t> 13, 2014</a:t>
            </a:r>
          </a:p>
          <a:p>
            <a:endParaRPr lang="en-US" dirty="0"/>
          </a:p>
        </p:txBody>
      </p:sp>
      <p:sp>
        <p:nvSpPr>
          <p:cNvPr id="4" name="Slide Number Placeholder 3"/>
          <p:cNvSpPr>
            <a:spLocks noGrp="1"/>
          </p:cNvSpPr>
          <p:nvPr>
            <p:ph type="sldNum" sz="quarter" idx="10"/>
          </p:nvPr>
        </p:nvSpPr>
        <p:spPr/>
        <p:txBody>
          <a:bodyPr/>
          <a:lstStyle/>
          <a:p>
            <a:fld id="{333F1E0A-88EA-4760-B242-B8A9C8D03841}" type="slidenum">
              <a:rPr lang="en-US" smtClean="0"/>
              <a:pPr/>
              <a:t>11</a:t>
            </a:fld>
            <a:endParaRPr lang="en-US"/>
          </a:p>
        </p:txBody>
      </p:sp>
    </p:spTree>
    <p:extLst>
      <p:ext uri="{BB962C8B-B14F-4D97-AF65-F5344CB8AC3E}">
        <p14:creationId xmlns:p14="http://schemas.microsoft.com/office/powerpoint/2010/main" val="71350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13</a:t>
            </a:fld>
            <a:endParaRPr lang="en-US"/>
          </a:p>
        </p:txBody>
      </p:sp>
    </p:spTree>
    <p:extLst>
      <p:ext uri="{BB962C8B-B14F-4D97-AF65-F5344CB8AC3E}">
        <p14:creationId xmlns:p14="http://schemas.microsoft.com/office/powerpoint/2010/main" val="213674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14</a:t>
            </a:fld>
            <a:endParaRPr lang="en-US" dirty="0"/>
          </a:p>
        </p:txBody>
      </p:sp>
    </p:spTree>
    <p:extLst>
      <p:ext uri="{BB962C8B-B14F-4D97-AF65-F5344CB8AC3E}">
        <p14:creationId xmlns:p14="http://schemas.microsoft.com/office/powerpoint/2010/main" val="274124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28-Mar-18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28-Mar-18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78539"/>
            <a:ext cx="10974592" cy="888262"/>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609601" y="1406769"/>
            <a:ext cx="10974592" cy="4384431"/>
          </a:xfr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28-Mar-18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28-Mar-18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28-Mar-18</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28-Mar-18</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28-Mar-18</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28-Mar-18</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B51B2453-8663-4C69-AF73-9FD7B1DEC5D0}" type="datetime1">
              <a:rPr lang="en-US" smtClean="0"/>
              <a:pPr/>
              <a:t>28-Mar-18</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1629862"/>
            <a:ext cx="9604310" cy="2143908"/>
          </a:xfrm>
        </p:spPr>
        <p:txBody>
          <a:bodyPr>
            <a:normAutofit/>
          </a:bodyPr>
          <a:lstStyle/>
          <a:p>
            <a:r>
              <a:rPr lang="en-US" sz="6600" dirty="0"/>
              <a:t>Progress in Support of </a:t>
            </a:r>
            <a:br>
              <a:rPr lang="en-US" sz="6600" dirty="0"/>
            </a:br>
            <a:r>
              <a:rPr lang="en-US" sz="6600" dirty="0"/>
              <a:t>Risk Management</a:t>
            </a:r>
          </a:p>
        </p:txBody>
      </p:sp>
      <p:sp>
        <p:nvSpPr>
          <p:cNvPr id="3" name="Subtitle 2"/>
          <p:cNvSpPr>
            <a:spLocks noGrp="1"/>
          </p:cNvSpPr>
          <p:nvPr>
            <p:ph type="subTitle" idx="1"/>
          </p:nvPr>
        </p:nvSpPr>
        <p:spPr>
          <a:xfrm>
            <a:off x="1293845" y="4145239"/>
            <a:ext cx="9604310" cy="457200"/>
          </a:xfrm>
        </p:spPr>
        <p:txBody>
          <a:bodyPr>
            <a:noAutofit/>
          </a:bodyPr>
          <a:lstStyle/>
          <a:p>
            <a:r>
              <a:rPr lang="en-US" sz="3200" dirty="0"/>
              <a:t>Recent NIST activities and publications</a:t>
            </a:r>
          </a:p>
        </p:txBody>
      </p:sp>
      <p:pic>
        <p:nvPicPr>
          <p:cNvPr id="6" name="Picture 2" descr="F:\Admin\Commercial\CSF Service Offering\Graphics\G2 Logo.jpg">
            <a:extLst>
              <a:ext uri="{FF2B5EF4-FFF2-40B4-BE49-F238E27FC236}">
                <a16:creationId xmlns:a16="http://schemas.microsoft.com/office/drawing/2014/main" id="{3442EEAA-6BC1-44E8-A448-19DCCC9A3073}"/>
              </a:ext>
            </a:extLst>
          </p:cNvPr>
          <p:cNvPicPr>
            <a:picLocks noChangeAspect="1" noChangeArrowheads="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13399" y="5431108"/>
            <a:ext cx="1100098" cy="1100098"/>
          </a:xfrm>
          <a:prstGeom prst="rect">
            <a:avLst/>
          </a:prstGeom>
          <a:noFill/>
        </p:spPr>
      </p:pic>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Self-Regulation</a:t>
            </a:r>
          </a:p>
        </p:txBody>
      </p:sp>
      <p:sp>
        <p:nvSpPr>
          <p:cNvPr id="10" name="Content Placeholder 9"/>
          <p:cNvSpPr>
            <a:spLocks noGrp="1"/>
          </p:cNvSpPr>
          <p:nvPr>
            <p:ph idx="1"/>
          </p:nvPr>
        </p:nvSpPr>
        <p:spPr>
          <a:xfrm>
            <a:off x="385895" y="1406769"/>
            <a:ext cx="6418560" cy="4038441"/>
          </a:xfrm>
        </p:spPr>
        <p:txBody>
          <a:bodyPr>
            <a:normAutofit fontScale="92500" lnSpcReduction="10000"/>
          </a:bodyPr>
          <a:lstStyle/>
          <a:p>
            <a:r>
              <a:rPr lang="en-US" dirty="0"/>
              <a:t>Many recent NIST RFI respondents continued to request that the Framework remain voluntary</a:t>
            </a:r>
          </a:p>
          <a:p>
            <a:r>
              <a:rPr lang="en-US" dirty="0"/>
              <a:t>Many organizations want to do the right thing but need a </a:t>
            </a:r>
            <a:br>
              <a:rPr lang="en-US" dirty="0"/>
            </a:br>
            <a:r>
              <a:rPr lang="en-US" dirty="0"/>
              <a:t>flexible approach</a:t>
            </a:r>
          </a:p>
          <a:p>
            <a:r>
              <a:rPr lang="en-US" dirty="0"/>
              <a:t>Some of the “old ways” forced prescriptive rules with criteria that didn’t even apply</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10</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735" y="1406768"/>
            <a:ext cx="4629664" cy="3086443"/>
          </a:xfrm>
          <a:prstGeom prst="rect">
            <a:avLst/>
          </a:prstGeom>
        </p:spPr>
      </p:pic>
    </p:spTree>
    <p:extLst>
      <p:ext uri="{BB962C8B-B14F-4D97-AF65-F5344CB8AC3E}">
        <p14:creationId xmlns:p14="http://schemas.microsoft.com/office/powerpoint/2010/main" val="199884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Self-Regulation</a:t>
            </a:r>
          </a:p>
        </p:txBody>
      </p:sp>
      <p:sp>
        <p:nvSpPr>
          <p:cNvPr id="9" name="Content Placeholder 8"/>
          <p:cNvSpPr>
            <a:spLocks noGrp="1"/>
          </p:cNvSpPr>
          <p:nvPr>
            <p:ph idx="1"/>
          </p:nvPr>
        </p:nvSpPr>
        <p:spPr>
          <a:xfrm>
            <a:off x="5008605" y="1406770"/>
            <a:ext cx="6575587" cy="4087868"/>
          </a:xfrm>
        </p:spPr>
        <p:txBody>
          <a:bodyPr/>
          <a:lstStyle/>
          <a:p>
            <a:r>
              <a:rPr lang="en-US" dirty="0"/>
              <a:t>Effective pressure to “do the right thing”</a:t>
            </a:r>
          </a:p>
          <a:p>
            <a:r>
              <a:rPr lang="en-US" dirty="0"/>
              <a:t>We often hear concerns from organizations that want assurance that they are doing “enough”, both for their own due diligence and also to avoid penalties</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08" y="1495286"/>
            <a:ext cx="4153663" cy="3110707"/>
          </a:xfrm>
          <a:prstGeom prst="rect">
            <a:avLst/>
          </a:prstGeom>
        </p:spPr>
      </p:pic>
    </p:spTree>
    <p:extLst>
      <p:ext uri="{BB962C8B-B14F-4D97-AF65-F5344CB8AC3E}">
        <p14:creationId xmlns:p14="http://schemas.microsoft.com/office/powerpoint/2010/main" val="277867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B871-B31E-4935-BA3B-AEE1AE95AFF9}"/>
              </a:ext>
            </a:extLst>
          </p:cNvPr>
          <p:cNvSpPr>
            <a:spLocks noGrp="1"/>
          </p:cNvSpPr>
          <p:nvPr>
            <p:ph type="title"/>
          </p:nvPr>
        </p:nvSpPr>
        <p:spPr/>
        <p:txBody>
          <a:bodyPr/>
          <a:lstStyle/>
          <a:p>
            <a:r>
              <a:rPr lang="en-US" dirty="0"/>
              <a:t>Cybersecurity Framework and Regulation</a:t>
            </a:r>
          </a:p>
        </p:txBody>
      </p:sp>
      <p:sp>
        <p:nvSpPr>
          <p:cNvPr id="5" name="Content Placeholder 2">
            <a:extLst>
              <a:ext uri="{FF2B5EF4-FFF2-40B4-BE49-F238E27FC236}">
                <a16:creationId xmlns:a16="http://schemas.microsoft.com/office/drawing/2014/main" id="{DCAA93B1-CB41-444D-8D93-018852240D6B}"/>
              </a:ext>
            </a:extLst>
          </p:cNvPr>
          <p:cNvSpPr txBox="1">
            <a:spLocks/>
          </p:cNvSpPr>
          <p:nvPr/>
        </p:nvSpPr>
        <p:spPr>
          <a:xfrm>
            <a:off x="601362" y="1375720"/>
            <a:ext cx="7348152" cy="441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32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2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24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2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2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r>
              <a:rPr lang="en-US" dirty="0"/>
              <a:t>NIST’s Frameworks complement, don’t compete with most regulatory frameworks </a:t>
            </a:r>
          </a:p>
          <a:p>
            <a:r>
              <a:rPr lang="en-US" dirty="0"/>
              <a:t>Some models are less prescriptive</a:t>
            </a:r>
          </a:p>
          <a:p>
            <a:r>
              <a:rPr lang="en-US" dirty="0"/>
              <a:t>Others are quite specific but can align to the higher-level functions and categories</a:t>
            </a:r>
          </a:p>
          <a:p>
            <a:endParaRPr lang="en-US" dirty="0"/>
          </a:p>
        </p:txBody>
      </p:sp>
      <p:pic>
        <p:nvPicPr>
          <p:cNvPr id="1028" name="Picture 4" descr="Image result for ENERGY SECTOR CYBERSECURITY FRAMEWORK IMPLEMENTATION GUIDANCE">
            <a:extLst>
              <a:ext uri="{FF2B5EF4-FFF2-40B4-BE49-F238E27FC236}">
                <a16:creationId xmlns:a16="http://schemas.microsoft.com/office/drawing/2014/main" id="{458ACEF7-4737-4EF1-9C62-AF423B076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902" y="1351005"/>
            <a:ext cx="3172129" cy="4106562"/>
          </a:xfrm>
          <a:prstGeom prst="rect">
            <a:avLst/>
          </a:prstGeom>
          <a:noFill/>
          <a:ln>
            <a:solidFill>
              <a:schemeClr val="tx1"/>
            </a:solidFill>
          </a:ln>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09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B871-B31E-4935-BA3B-AEE1AE95AFF9}"/>
              </a:ext>
            </a:extLst>
          </p:cNvPr>
          <p:cNvSpPr>
            <a:spLocks noGrp="1"/>
          </p:cNvSpPr>
          <p:nvPr>
            <p:ph type="title"/>
          </p:nvPr>
        </p:nvSpPr>
        <p:spPr/>
        <p:txBody>
          <a:bodyPr/>
          <a:lstStyle/>
          <a:p>
            <a:r>
              <a:rPr lang="en-US" dirty="0"/>
              <a:t>NERC CIP Example: CIP-013-1</a:t>
            </a:r>
          </a:p>
        </p:txBody>
      </p:sp>
      <p:pic>
        <p:nvPicPr>
          <p:cNvPr id="1026" name="Picture 2" descr="Image result for NERC logo">
            <a:extLst>
              <a:ext uri="{FF2B5EF4-FFF2-40B4-BE49-F238E27FC236}">
                <a16:creationId xmlns:a16="http://schemas.microsoft.com/office/drawing/2014/main" id="{B01435B2-1BB5-4F75-AE0E-5E489B66E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172" y="1164247"/>
            <a:ext cx="3396021" cy="129048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CAA93B1-CB41-444D-8D93-018852240D6B}"/>
              </a:ext>
            </a:extLst>
          </p:cNvPr>
          <p:cNvSpPr txBox="1">
            <a:spLocks/>
          </p:cNvSpPr>
          <p:nvPr/>
        </p:nvSpPr>
        <p:spPr>
          <a:xfrm>
            <a:off x="601362" y="1375720"/>
            <a:ext cx="7348152" cy="441548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32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2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24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2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2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r>
              <a:rPr lang="en-US" dirty="0"/>
              <a:t>High Level outcomes in NIST CSF v1.1</a:t>
            </a:r>
          </a:p>
          <a:p>
            <a:pPr lvl="1"/>
            <a:r>
              <a:rPr lang="en-US" sz="2600" dirty="0"/>
              <a:t>ID.SC-1: SCRM processes are identified, established, assessed, managed, and agreed to by organizational stakeholders</a:t>
            </a:r>
          </a:p>
          <a:p>
            <a:pPr lvl="1"/>
            <a:r>
              <a:rPr lang="en-US" sz="2600" dirty="0"/>
              <a:t>ID.SC-2: Identify, prioritize and assess Suppliers/partners </a:t>
            </a:r>
          </a:p>
          <a:p>
            <a:pPr lvl="1"/>
            <a:r>
              <a:rPr lang="en-US" sz="2600" dirty="0"/>
              <a:t>ID.SC-3: Suppliers/partners required by contract to implement appropriate measures</a:t>
            </a:r>
          </a:p>
          <a:p>
            <a:pPr lvl="1"/>
            <a:r>
              <a:rPr lang="en-US" sz="2600" dirty="0"/>
              <a:t>ID.SC-4: Suppliers/partners routinely assessed</a:t>
            </a:r>
          </a:p>
          <a:p>
            <a:pPr lvl="1"/>
            <a:r>
              <a:rPr lang="en-US" sz="2600" dirty="0"/>
              <a:t>ID.SC-5: Response and recovery planning and testing are conducted with suppliers/partners </a:t>
            </a:r>
          </a:p>
        </p:txBody>
      </p:sp>
      <p:sp>
        <p:nvSpPr>
          <p:cNvPr id="3" name="TextBox 2">
            <a:extLst>
              <a:ext uri="{FF2B5EF4-FFF2-40B4-BE49-F238E27FC236}">
                <a16:creationId xmlns:a16="http://schemas.microsoft.com/office/drawing/2014/main" id="{5F76498D-EB92-4340-9949-9CEC6572BA67}"/>
              </a:ext>
            </a:extLst>
          </p:cNvPr>
          <p:cNvSpPr txBox="1"/>
          <p:nvPr/>
        </p:nvSpPr>
        <p:spPr>
          <a:xfrm>
            <a:off x="8188172" y="2454735"/>
            <a:ext cx="3609576"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Introduction</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Title: Cyber Security - Supply Chain Risk Management</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Number: CIP-013-1</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Purpose</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Applicability</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Requirements and Measures</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Compliance</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Violation Severity Levels</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Regional Variances</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Associated Documents</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Rationale</a:t>
            </a:r>
          </a:p>
        </p:txBody>
      </p:sp>
      <p:sp>
        <p:nvSpPr>
          <p:cNvPr id="4" name="Rectangle 3">
            <a:extLst>
              <a:ext uri="{FF2B5EF4-FFF2-40B4-BE49-F238E27FC236}">
                <a16:creationId xmlns:a16="http://schemas.microsoft.com/office/drawing/2014/main" id="{BD153199-209E-4D1E-BB65-C434CCFA7EA6}"/>
              </a:ext>
            </a:extLst>
          </p:cNvPr>
          <p:cNvSpPr/>
          <p:nvPr/>
        </p:nvSpPr>
        <p:spPr>
          <a:xfrm>
            <a:off x="8060636" y="1164247"/>
            <a:ext cx="3856382" cy="48489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06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Way of Seeing the </a:t>
            </a:r>
            <a:r>
              <a:rPr lang="en-US"/>
              <a:t>Regulatory Environment</a:t>
            </a:r>
            <a:endParaRPr lang="en-US" dirty="0"/>
          </a:p>
        </p:txBody>
      </p:sp>
      <p:sp>
        <p:nvSpPr>
          <p:cNvPr id="4" name="Slide Number Placeholder 2"/>
          <p:cNvSpPr>
            <a:spLocks noGrp="1"/>
          </p:cNvSpPr>
          <p:nvPr>
            <p:ph type="sldNum" sz="quarter" idx="12"/>
          </p:nvPr>
        </p:nvSpPr>
        <p:spPr/>
        <p:txBody>
          <a:bodyPr/>
          <a:lstStyle/>
          <a:p>
            <a:fld id="{C90B5FB4-1AE6-4CC4-B374-7CA8E5916470}" type="slidenum">
              <a:rPr lang="en-US" smtClean="0">
                <a:solidFill>
                  <a:prstClr val="black">
                    <a:tint val="75000"/>
                  </a:prstClr>
                </a:solidFill>
                <a:latin typeface="Arial"/>
                <a:cs typeface="Arial"/>
              </a:rPr>
              <a:pPr/>
              <a:t>14</a:t>
            </a:fld>
            <a:endParaRPr lang="en-US" dirty="0">
              <a:solidFill>
                <a:prstClr val="black">
                  <a:tint val="75000"/>
                </a:prstClr>
              </a:solidFill>
              <a:latin typeface="Arial"/>
              <a:cs typeface="Arial"/>
            </a:endParaRPr>
          </a:p>
        </p:txBody>
      </p:sp>
      <p:graphicFrame>
        <p:nvGraphicFramePr>
          <p:cNvPr id="6" name="Table 5">
            <a:extLst>
              <a:ext uri="{FF2B5EF4-FFF2-40B4-BE49-F238E27FC236}">
                <a16:creationId xmlns:a16="http://schemas.microsoft.com/office/drawing/2014/main" id="{C97E98C8-0A4A-4725-9927-08E3A2D783B0}"/>
              </a:ext>
            </a:extLst>
          </p:cNvPr>
          <p:cNvGraphicFramePr>
            <a:graphicFrameLocks noGrp="1"/>
          </p:cNvGraphicFramePr>
          <p:nvPr>
            <p:extLst>
              <p:ext uri="{D42A27DB-BD31-4B8C-83A1-F6EECF244321}">
                <p14:modId xmlns:p14="http://schemas.microsoft.com/office/powerpoint/2010/main" val="998018637"/>
              </p:ext>
            </p:extLst>
          </p:nvPr>
        </p:nvGraphicFramePr>
        <p:xfrm>
          <a:off x="389220" y="1410456"/>
          <a:ext cx="3929102" cy="4450080"/>
        </p:xfrm>
        <a:graphic>
          <a:graphicData uri="http://schemas.openxmlformats.org/drawingml/2006/table">
            <a:tbl>
              <a:tblPr firstRow="1" bandRow="1">
                <a:tableStyleId>{5C22544A-7EE6-4342-B048-85BDC9FD1C3A}</a:tableStyleId>
              </a:tblPr>
              <a:tblGrid>
                <a:gridCol w="3929102">
                  <a:extLst>
                    <a:ext uri="{9D8B030D-6E8A-4147-A177-3AD203B41FA5}">
                      <a16:colId xmlns:a16="http://schemas.microsoft.com/office/drawing/2014/main" val="2788858350"/>
                    </a:ext>
                  </a:extLst>
                </a:gridCol>
              </a:tblGrid>
              <a:tr h="266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sng" dirty="0">
                          <a:solidFill>
                            <a:schemeClr val="tx1"/>
                          </a:solidFill>
                        </a:rPr>
                        <a:t>Regulator</a:t>
                      </a:r>
                    </a:p>
                  </a:txBody>
                  <a:tcPr marL="113855" marR="113855"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7028378"/>
                  </a:ext>
                </a:extLst>
              </a:tr>
              <a:tr h="990600">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No surprises on rules or assessments</a:t>
                      </a:r>
                    </a:p>
                  </a:txBody>
                  <a:tcPr marL="113855" marR="113855">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385583"/>
                  </a:ext>
                </a:extLst>
              </a:tr>
              <a:tr h="741045">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Reduce engagement backlog</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0331856"/>
                  </a:ext>
                </a:extLst>
              </a:tr>
              <a:tr h="990600">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Implementation of new rules by appropriate</a:t>
                      </a:r>
                      <a:r>
                        <a:rPr lang="en-US" sz="2400" baseline="0" dirty="0"/>
                        <a:t> deadlines</a:t>
                      </a:r>
                      <a:endParaRPr lang="en-US" sz="2400" dirty="0"/>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7961819"/>
                  </a:ext>
                </a:extLst>
              </a:tr>
              <a:tr h="990600">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Fulfill government needs and satisfy citizens</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1112413"/>
                  </a:ext>
                </a:extLst>
              </a:tr>
            </a:tbl>
          </a:graphicData>
        </a:graphic>
      </p:graphicFrame>
      <p:graphicFrame>
        <p:nvGraphicFramePr>
          <p:cNvPr id="7" name="Table 6">
            <a:extLst>
              <a:ext uri="{FF2B5EF4-FFF2-40B4-BE49-F238E27FC236}">
                <a16:creationId xmlns:a16="http://schemas.microsoft.com/office/drawing/2014/main" id="{5EE269E8-583E-49B8-B788-2F439DB1C4EC}"/>
              </a:ext>
            </a:extLst>
          </p:cNvPr>
          <p:cNvGraphicFramePr>
            <a:graphicFrameLocks noGrp="1"/>
          </p:cNvGraphicFramePr>
          <p:nvPr>
            <p:extLst>
              <p:ext uri="{D42A27DB-BD31-4B8C-83A1-F6EECF244321}">
                <p14:modId xmlns:p14="http://schemas.microsoft.com/office/powerpoint/2010/main" val="2287881801"/>
              </p:ext>
            </p:extLst>
          </p:nvPr>
        </p:nvGraphicFramePr>
        <p:xfrm>
          <a:off x="7536540" y="1437423"/>
          <a:ext cx="4266239" cy="4648200"/>
        </p:xfrm>
        <a:graphic>
          <a:graphicData uri="http://schemas.openxmlformats.org/drawingml/2006/table">
            <a:tbl>
              <a:tblPr firstRow="1" bandRow="1">
                <a:tableStyleId>{5C22544A-7EE6-4342-B048-85BDC9FD1C3A}</a:tableStyleId>
              </a:tblPr>
              <a:tblGrid>
                <a:gridCol w="4266239">
                  <a:extLst>
                    <a:ext uri="{9D8B030D-6E8A-4147-A177-3AD203B41FA5}">
                      <a16:colId xmlns:a16="http://schemas.microsoft.com/office/drawing/2014/main" val="551725274"/>
                    </a:ext>
                  </a:extLst>
                </a:gridCol>
              </a:tblGrid>
              <a:tr h="266700">
                <a:tc>
                  <a:txBody>
                    <a:bodyPr/>
                    <a:lstStyle/>
                    <a:p>
                      <a:pPr algn="ctr"/>
                      <a:r>
                        <a:rPr lang="en-US" sz="2400" u="sng" dirty="0">
                          <a:solidFill>
                            <a:schemeClr val="tx1"/>
                          </a:solidFill>
                        </a:rPr>
                        <a:t>Regulated Entity</a:t>
                      </a:r>
                    </a:p>
                  </a:txBody>
                  <a:tcPr marL="113855" marR="113855"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0792289"/>
                  </a:ext>
                </a:extLst>
              </a:tr>
              <a:tr h="990600">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Clearly understand rules and how to fulfill them</a:t>
                      </a:r>
                    </a:p>
                  </a:txBody>
                  <a:tcPr marL="113855" marR="113855">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4584684"/>
                  </a:ext>
                </a:extLst>
              </a:tr>
              <a:tr h="741045">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Reduce compliance workload</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2551668"/>
                  </a:ext>
                </a:extLst>
              </a:tr>
              <a:tr h="990600">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Quick integration of new rules into cybersecurity operation</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043419"/>
                  </a:ext>
                </a:extLst>
              </a:tr>
              <a:tr h="990600">
                <a:tc>
                  <a:txBody>
                    <a:bodyPr/>
                    <a:lstStyle/>
                    <a:p>
                      <a:pPr marL="342900" marR="0" indent="-342900" algn="l" defTabSz="914400" rtl="0" eaLnBrk="1" fontAlgn="auto" latinLnBrk="0" hangingPunct="1">
                        <a:lnSpc>
                          <a:spcPct val="100000"/>
                        </a:lnSpc>
                        <a:spcBef>
                          <a:spcPts val="600"/>
                        </a:spcBef>
                        <a:spcAft>
                          <a:spcPts val="600"/>
                        </a:spcAft>
                        <a:buClrTx/>
                        <a:buSzTx/>
                        <a:buFont typeface="Arial" charset="0"/>
                        <a:buChar char="•"/>
                        <a:tabLst/>
                        <a:defRPr/>
                      </a:pPr>
                      <a:r>
                        <a:rPr lang="en-US" sz="2400" dirty="0"/>
                        <a:t>Achieve</a:t>
                      </a:r>
                      <a:r>
                        <a:rPr lang="en-US" sz="2400" baseline="0" dirty="0"/>
                        <a:t> </a:t>
                      </a:r>
                      <a:r>
                        <a:rPr lang="en-US" sz="2400" dirty="0"/>
                        <a:t>business objectives and gain customers</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525276"/>
                  </a:ext>
                </a:extLst>
              </a:tr>
            </a:tbl>
          </a:graphicData>
        </a:graphic>
      </p:graphicFrame>
      <p:graphicFrame>
        <p:nvGraphicFramePr>
          <p:cNvPr id="9" name="Table 8">
            <a:extLst>
              <a:ext uri="{FF2B5EF4-FFF2-40B4-BE49-F238E27FC236}">
                <a16:creationId xmlns:a16="http://schemas.microsoft.com/office/drawing/2014/main" id="{44ECFEBB-E41F-417A-9848-ACE94BB1C35E}"/>
              </a:ext>
            </a:extLst>
          </p:cNvPr>
          <p:cNvGraphicFramePr>
            <a:graphicFrameLocks noGrp="1"/>
          </p:cNvGraphicFramePr>
          <p:nvPr>
            <p:extLst>
              <p:ext uri="{D42A27DB-BD31-4B8C-83A1-F6EECF244321}">
                <p14:modId xmlns:p14="http://schemas.microsoft.com/office/powerpoint/2010/main" val="2903569134"/>
              </p:ext>
            </p:extLst>
          </p:nvPr>
        </p:nvGraphicFramePr>
        <p:xfrm>
          <a:off x="4428614" y="1853515"/>
          <a:ext cx="2997633" cy="4232110"/>
        </p:xfrm>
        <a:graphic>
          <a:graphicData uri="http://schemas.openxmlformats.org/drawingml/2006/table">
            <a:tbl>
              <a:tblPr firstRow="1" bandRow="1">
                <a:tableStyleId>{5C22544A-7EE6-4342-B048-85BDC9FD1C3A}</a:tableStyleId>
              </a:tblPr>
              <a:tblGrid>
                <a:gridCol w="2997633">
                  <a:extLst>
                    <a:ext uri="{9D8B030D-6E8A-4147-A177-3AD203B41FA5}">
                      <a16:colId xmlns:a16="http://schemas.microsoft.com/office/drawing/2014/main" val="1719896675"/>
                    </a:ext>
                  </a:extLst>
                </a:gridCol>
              </a:tblGrid>
              <a:tr h="1036616">
                <a:tc>
                  <a:txBody>
                    <a:bodyPr/>
                    <a:lstStyle/>
                    <a:p>
                      <a:pPr algn="ctr">
                        <a:spcBef>
                          <a:spcPts val="600"/>
                        </a:spcBef>
                        <a:spcAft>
                          <a:spcPts val="600"/>
                        </a:spcAft>
                      </a:pPr>
                      <a:r>
                        <a:rPr lang="en-US" sz="2400" b="1" i="1" dirty="0">
                          <a:solidFill>
                            <a:srgbClr val="0070C0"/>
                          </a:solidFill>
                        </a:rPr>
                        <a:t>Clear Communication</a:t>
                      </a:r>
                    </a:p>
                  </a:txBody>
                  <a:tcPr marL="113855" marR="113855">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1747032"/>
                  </a:ext>
                </a:extLst>
              </a:tr>
              <a:tr h="875337">
                <a:tc>
                  <a:txBody>
                    <a:bodyPr/>
                    <a:lstStyle/>
                    <a:p>
                      <a:pPr algn="ctr">
                        <a:spcBef>
                          <a:spcPts val="600"/>
                        </a:spcBef>
                        <a:spcAft>
                          <a:spcPts val="600"/>
                        </a:spcAft>
                      </a:pPr>
                      <a:r>
                        <a:rPr lang="en-US" sz="2400" b="1" i="1" dirty="0">
                          <a:solidFill>
                            <a:srgbClr val="0070C0"/>
                          </a:solidFill>
                        </a:rPr>
                        <a:t>Efficient Assessments</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8843970"/>
                  </a:ext>
                </a:extLst>
              </a:tr>
              <a:tr h="1283541">
                <a:tc>
                  <a:txBody>
                    <a:bodyPr/>
                    <a:lstStyle/>
                    <a:p>
                      <a:pPr algn="ctr">
                        <a:spcBef>
                          <a:spcPts val="600"/>
                        </a:spcBef>
                        <a:spcAft>
                          <a:spcPts val="600"/>
                        </a:spcAft>
                      </a:pPr>
                      <a:r>
                        <a:rPr lang="en-US" sz="2400" b="1" i="1" dirty="0">
                          <a:solidFill>
                            <a:srgbClr val="0070C0"/>
                          </a:solidFill>
                        </a:rPr>
                        <a:t>Efficient</a:t>
                      </a:r>
                      <a:r>
                        <a:rPr lang="en-US" sz="2400" b="1" i="1" baseline="0" dirty="0">
                          <a:solidFill>
                            <a:srgbClr val="0070C0"/>
                          </a:solidFill>
                        </a:rPr>
                        <a:t> </a:t>
                      </a:r>
                      <a:r>
                        <a:rPr lang="en-US" sz="2400" b="1" i="1" dirty="0">
                          <a:solidFill>
                            <a:srgbClr val="0070C0"/>
                          </a:solidFill>
                        </a:rPr>
                        <a:t>Processing </a:t>
                      </a:r>
                      <a:br>
                        <a:rPr lang="en-US" sz="2400" b="1" i="1" dirty="0">
                          <a:solidFill>
                            <a:srgbClr val="0070C0"/>
                          </a:solidFill>
                        </a:rPr>
                      </a:br>
                      <a:r>
                        <a:rPr lang="en-US" sz="2400" b="1" i="1" dirty="0">
                          <a:solidFill>
                            <a:srgbClr val="0070C0"/>
                          </a:solidFill>
                        </a:rPr>
                        <a:t>of New Rules</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2506186"/>
                  </a:ext>
                </a:extLst>
              </a:tr>
              <a:tr h="1036616">
                <a:tc>
                  <a:txBody>
                    <a:bodyPr/>
                    <a:lstStyle/>
                    <a:p>
                      <a:pPr algn="ctr">
                        <a:spcBef>
                          <a:spcPts val="600"/>
                        </a:spcBef>
                        <a:spcAft>
                          <a:spcPts val="600"/>
                        </a:spcAft>
                      </a:pPr>
                      <a:r>
                        <a:rPr lang="en-US" sz="2400" b="1" i="1" dirty="0">
                          <a:solidFill>
                            <a:srgbClr val="0070C0"/>
                          </a:solidFill>
                        </a:rPr>
                        <a:t>Reduced aggregate risk</a:t>
                      </a:r>
                    </a:p>
                  </a:txBody>
                  <a:tcPr marL="113855" marR="11385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7741558"/>
                  </a:ext>
                </a:extLst>
              </a:tr>
            </a:tbl>
          </a:graphicData>
        </a:graphic>
      </p:graphicFrame>
    </p:spTree>
    <p:extLst>
      <p:ext uri="{BB962C8B-B14F-4D97-AF65-F5344CB8AC3E}">
        <p14:creationId xmlns:p14="http://schemas.microsoft.com/office/powerpoint/2010/main" val="61402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235C-933D-44BF-B169-ED11AB4184A4}"/>
              </a:ext>
            </a:extLst>
          </p:cNvPr>
          <p:cNvSpPr>
            <a:spLocks noGrp="1"/>
          </p:cNvSpPr>
          <p:nvPr>
            <p:ph type="title"/>
          </p:nvPr>
        </p:nvSpPr>
        <p:spPr/>
        <p:txBody>
          <a:bodyPr/>
          <a:lstStyle/>
          <a:p>
            <a:r>
              <a:rPr lang="en-US" dirty="0"/>
              <a:t>Risk Management Framework</a:t>
            </a:r>
          </a:p>
        </p:txBody>
      </p:sp>
      <p:sp>
        <p:nvSpPr>
          <p:cNvPr id="3" name="Content Placeholder 2">
            <a:extLst>
              <a:ext uri="{FF2B5EF4-FFF2-40B4-BE49-F238E27FC236}">
                <a16:creationId xmlns:a16="http://schemas.microsoft.com/office/drawing/2014/main" id="{E63A281C-E221-406C-8380-7433CB91AC44}"/>
              </a:ext>
            </a:extLst>
          </p:cNvPr>
          <p:cNvSpPr>
            <a:spLocks noGrp="1"/>
          </p:cNvSpPr>
          <p:nvPr>
            <p:ph idx="1"/>
          </p:nvPr>
        </p:nvSpPr>
        <p:spPr>
          <a:xfrm>
            <a:off x="371356" y="1250630"/>
            <a:ext cx="6612767" cy="5039101"/>
          </a:xfrm>
        </p:spPr>
        <p:txBody>
          <a:bodyPr>
            <a:normAutofit fontScale="77500" lnSpcReduction="20000"/>
          </a:bodyPr>
          <a:lstStyle/>
          <a:p>
            <a:r>
              <a:rPr lang="en-US" dirty="0"/>
              <a:t>Mandatory for Federal agencies but useful for all</a:t>
            </a:r>
          </a:p>
          <a:p>
            <a:r>
              <a:rPr lang="en-US" dirty="0"/>
              <a:t>Works in harmony with the </a:t>
            </a:r>
            <a:br>
              <a:rPr lang="en-US" dirty="0"/>
            </a:br>
            <a:r>
              <a:rPr lang="en-US" dirty="0"/>
              <a:t>Cybersecurity Framework</a:t>
            </a:r>
          </a:p>
          <a:p>
            <a:r>
              <a:rPr lang="en-US" dirty="0"/>
              <a:t>Being updated to better support evolving needs, integration with other frameworks, and system engineering approach</a:t>
            </a:r>
          </a:p>
          <a:p>
            <a:pPr lvl="1"/>
            <a:r>
              <a:rPr lang="en-US" dirty="0"/>
              <a:t>Draft NIST SP 800-160, Vol. 2, Systems Security Engineering: Considerations for Developing Cyber Resilient Systems,</a:t>
            </a:r>
          </a:p>
          <a:p>
            <a:pPr lvl="1"/>
            <a:r>
              <a:rPr lang="en-US" dirty="0"/>
              <a:t>Cyber resiliency goals, objectives, techniques, approaches, and design principles for system life cycle processes.</a:t>
            </a:r>
          </a:p>
          <a:p>
            <a:r>
              <a:rPr lang="en-US" dirty="0"/>
              <a:t>Implementation of RMF controls and enhancements contribute to CSF outcomes</a:t>
            </a:r>
          </a:p>
        </p:txBody>
      </p:sp>
      <p:pic>
        <p:nvPicPr>
          <p:cNvPr id="7170" name="Picture 2" descr="Image result for nist risk management framework">
            <a:extLst>
              <a:ext uri="{FF2B5EF4-FFF2-40B4-BE49-F238E27FC236}">
                <a16:creationId xmlns:a16="http://schemas.microsoft.com/office/drawing/2014/main" id="{59A98992-FAF6-4626-8A73-602B07071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989" y="729761"/>
            <a:ext cx="5156306" cy="516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1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8F74-957F-4502-83B5-7B51CFC1AE28}"/>
              </a:ext>
            </a:extLst>
          </p:cNvPr>
          <p:cNvSpPr>
            <a:spLocks noGrp="1"/>
          </p:cNvSpPr>
          <p:nvPr>
            <p:ph type="title"/>
          </p:nvPr>
        </p:nvSpPr>
        <p:spPr/>
        <p:txBody>
          <a:bodyPr>
            <a:normAutofit/>
          </a:bodyPr>
          <a:lstStyle/>
          <a:p>
            <a:r>
              <a:rPr lang="en-US" dirty="0"/>
              <a:t>Baldrige Excellence Framework</a:t>
            </a:r>
          </a:p>
        </p:txBody>
      </p:sp>
      <p:pic>
        <p:nvPicPr>
          <p:cNvPr id="4098" name="Picture 2" descr="Photo of the Baldrige Excellence Framwork Overview with Award Recipient photos in the background.">
            <a:extLst>
              <a:ext uri="{FF2B5EF4-FFF2-40B4-BE49-F238E27FC236}">
                <a16:creationId xmlns:a16="http://schemas.microsoft.com/office/drawing/2014/main" id="{6C3B8003-7D56-40CE-82AA-8CD7F3284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392" y="1239715"/>
            <a:ext cx="8083061" cy="40415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5B17D3C-349E-405D-9F77-E645658DD8DA}"/>
              </a:ext>
            </a:extLst>
          </p:cNvPr>
          <p:cNvSpPr/>
          <p:nvPr/>
        </p:nvSpPr>
        <p:spPr>
          <a:xfrm>
            <a:off x="1562100" y="5365458"/>
            <a:ext cx="9401908" cy="646331"/>
          </a:xfrm>
          <a:prstGeom prst="rect">
            <a:avLst/>
          </a:prstGeom>
        </p:spPr>
        <p:txBody>
          <a:bodyPr wrap="square">
            <a:spAutoFit/>
          </a:bodyPr>
          <a:lstStyle/>
          <a:p>
            <a:r>
              <a:rPr lang="en-US" dirty="0"/>
              <a:t>Cybersecurity Excellence Builder available from:</a:t>
            </a:r>
          </a:p>
          <a:p>
            <a:r>
              <a:rPr lang="en-US" dirty="0"/>
              <a:t>https://www.nist.gov/baldrige/products-services/baldrige-cybersecurity-initiative</a:t>
            </a:r>
          </a:p>
        </p:txBody>
      </p:sp>
    </p:spTree>
    <p:extLst>
      <p:ext uri="{BB962C8B-B14F-4D97-AF65-F5344CB8AC3E}">
        <p14:creationId xmlns:p14="http://schemas.microsoft.com/office/powerpoint/2010/main" val="370651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0C9C-249C-4783-A007-C732A2B370D5}"/>
              </a:ext>
            </a:extLst>
          </p:cNvPr>
          <p:cNvSpPr>
            <a:spLocks noGrp="1"/>
          </p:cNvSpPr>
          <p:nvPr>
            <p:ph type="title"/>
          </p:nvPr>
        </p:nvSpPr>
        <p:spPr/>
        <p:txBody>
          <a:bodyPr/>
          <a:lstStyle/>
          <a:p>
            <a:r>
              <a:rPr lang="en-US" dirty="0"/>
              <a:t>NICE (Cybersecurity Workforce) Framework</a:t>
            </a:r>
          </a:p>
        </p:txBody>
      </p:sp>
      <p:pic>
        <p:nvPicPr>
          <p:cNvPr id="4" name="Picture 3" descr="Illustration of the relationships among the categories, specialty areas, work roles, tasks and KSAs" title="Relationships among NCWF Components">
            <a:extLst>
              <a:ext uri="{FF2B5EF4-FFF2-40B4-BE49-F238E27FC236}">
                <a16:creationId xmlns:a16="http://schemas.microsoft.com/office/drawing/2014/main" id="{1E8F8F5E-91EE-4EB9-A6C6-F1CEFB6C64E9}"/>
              </a:ext>
            </a:extLst>
          </p:cNvPr>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2322" r="5019" b="6911"/>
          <a:stretch/>
        </p:blipFill>
        <p:spPr bwMode="auto">
          <a:xfrm>
            <a:off x="4358230" y="1650257"/>
            <a:ext cx="4899689" cy="3579437"/>
          </a:xfrm>
          <a:prstGeom prst="rect">
            <a:avLst/>
          </a:prstGeom>
          <a:ln>
            <a:noFill/>
          </a:ln>
          <a:extLst>
            <a:ext uri="{53640926-AAD7-44D8-BBD7-CCE9431645EC}">
              <a14:shadowObscured xmlns:a14="http://schemas.microsoft.com/office/drawing/2010/main"/>
            </a:ext>
          </a:extLst>
        </p:spPr>
      </p:pic>
      <p:pic>
        <p:nvPicPr>
          <p:cNvPr id="5" name="Picture 4" descr="/Users/drs9/Documents/Work and Projects/Framework/Graphics/Source Files/FrameworkCategories.png">
            <a:extLst>
              <a:ext uri="{FF2B5EF4-FFF2-40B4-BE49-F238E27FC236}">
                <a16:creationId xmlns:a16="http://schemas.microsoft.com/office/drawing/2014/main" id="{2D993353-3F39-433D-8E67-AFF0BCC31E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13459" y="1552359"/>
            <a:ext cx="5423535" cy="778510"/>
          </a:xfrm>
          <a:prstGeom prst="rect">
            <a:avLst/>
          </a:prstGeom>
          <a:noFill/>
          <a:ln>
            <a:noFill/>
          </a:ln>
        </p:spPr>
      </p:pic>
      <p:sp>
        <p:nvSpPr>
          <p:cNvPr id="6" name="TextBox 5">
            <a:extLst>
              <a:ext uri="{FF2B5EF4-FFF2-40B4-BE49-F238E27FC236}">
                <a16:creationId xmlns:a16="http://schemas.microsoft.com/office/drawing/2014/main" id="{55C8FAA0-7DAA-44EC-872E-68B719CDB701}"/>
              </a:ext>
            </a:extLst>
          </p:cNvPr>
          <p:cNvSpPr txBox="1"/>
          <p:nvPr/>
        </p:nvSpPr>
        <p:spPr>
          <a:xfrm>
            <a:off x="9719708" y="1762305"/>
            <a:ext cx="1473032" cy="400110"/>
          </a:xfrm>
          <a:prstGeom prst="rect">
            <a:avLst/>
          </a:prstGeom>
          <a:noFill/>
        </p:spPr>
        <p:txBody>
          <a:bodyPr wrap="none" rtlCol="0">
            <a:spAutoFit/>
          </a:bodyPr>
          <a:lstStyle/>
          <a:p>
            <a:pPr algn="ctr"/>
            <a:r>
              <a:rPr lang="en-US" sz="2000" dirty="0"/>
              <a:t>7 Categories</a:t>
            </a:r>
          </a:p>
        </p:txBody>
      </p:sp>
      <p:sp>
        <p:nvSpPr>
          <p:cNvPr id="7" name="TextBox 6">
            <a:extLst>
              <a:ext uri="{FF2B5EF4-FFF2-40B4-BE49-F238E27FC236}">
                <a16:creationId xmlns:a16="http://schemas.microsoft.com/office/drawing/2014/main" id="{33DF33CB-B551-4CA3-94A7-971064ED9E70}"/>
              </a:ext>
            </a:extLst>
          </p:cNvPr>
          <p:cNvSpPr txBox="1"/>
          <p:nvPr/>
        </p:nvSpPr>
        <p:spPr>
          <a:xfrm>
            <a:off x="9333355" y="2657864"/>
            <a:ext cx="2082430" cy="400110"/>
          </a:xfrm>
          <a:prstGeom prst="rect">
            <a:avLst/>
          </a:prstGeom>
          <a:noFill/>
        </p:spPr>
        <p:txBody>
          <a:bodyPr wrap="none" rtlCol="0">
            <a:spAutoFit/>
          </a:bodyPr>
          <a:lstStyle/>
          <a:p>
            <a:pPr algn="ctr"/>
            <a:r>
              <a:rPr lang="en-US" sz="2000" dirty="0"/>
              <a:t>33 Specialty Areas</a:t>
            </a:r>
          </a:p>
        </p:txBody>
      </p:sp>
      <p:sp>
        <p:nvSpPr>
          <p:cNvPr id="8" name="TextBox 7">
            <a:extLst>
              <a:ext uri="{FF2B5EF4-FFF2-40B4-BE49-F238E27FC236}">
                <a16:creationId xmlns:a16="http://schemas.microsoft.com/office/drawing/2014/main" id="{8B516E03-BE42-4E0C-9B20-6EA3DF393BB0}"/>
              </a:ext>
            </a:extLst>
          </p:cNvPr>
          <p:cNvSpPr txBox="1"/>
          <p:nvPr/>
        </p:nvSpPr>
        <p:spPr>
          <a:xfrm>
            <a:off x="9436994" y="3521822"/>
            <a:ext cx="1675459" cy="400110"/>
          </a:xfrm>
          <a:prstGeom prst="rect">
            <a:avLst/>
          </a:prstGeom>
          <a:noFill/>
        </p:spPr>
        <p:txBody>
          <a:bodyPr wrap="none" rtlCol="0">
            <a:spAutoFit/>
          </a:bodyPr>
          <a:lstStyle/>
          <a:p>
            <a:pPr algn="ctr"/>
            <a:r>
              <a:rPr lang="en-US" sz="2000" dirty="0"/>
              <a:t>52 Work Roles</a:t>
            </a:r>
          </a:p>
        </p:txBody>
      </p:sp>
      <p:sp>
        <p:nvSpPr>
          <p:cNvPr id="9" name="TextBox 8">
            <a:extLst>
              <a:ext uri="{FF2B5EF4-FFF2-40B4-BE49-F238E27FC236}">
                <a16:creationId xmlns:a16="http://schemas.microsoft.com/office/drawing/2014/main" id="{55237136-6D6D-4192-BDFE-B5CF8F50CEDE}"/>
              </a:ext>
            </a:extLst>
          </p:cNvPr>
          <p:cNvSpPr txBox="1"/>
          <p:nvPr/>
        </p:nvSpPr>
        <p:spPr>
          <a:xfrm>
            <a:off x="9676078" y="4123834"/>
            <a:ext cx="1435008" cy="400110"/>
          </a:xfrm>
          <a:prstGeom prst="rect">
            <a:avLst/>
          </a:prstGeom>
          <a:noFill/>
        </p:spPr>
        <p:txBody>
          <a:bodyPr wrap="none" rtlCol="0">
            <a:spAutoFit/>
          </a:bodyPr>
          <a:lstStyle/>
          <a:p>
            <a:pPr algn="ctr"/>
            <a:r>
              <a:rPr lang="en-US" sz="2000" dirty="0"/>
              <a:t>~1000 Tasks</a:t>
            </a:r>
          </a:p>
        </p:txBody>
      </p:sp>
      <p:sp>
        <p:nvSpPr>
          <p:cNvPr id="10" name="TextBox 9">
            <a:extLst>
              <a:ext uri="{FF2B5EF4-FFF2-40B4-BE49-F238E27FC236}">
                <a16:creationId xmlns:a16="http://schemas.microsoft.com/office/drawing/2014/main" id="{D9155DC9-414A-4658-B90C-5BC8621B2466}"/>
              </a:ext>
            </a:extLst>
          </p:cNvPr>
          <p:cNvSpPr txBox="1"/>
          <p:nvPr/>
        </p:nvSpPr>
        <p:spPr>
          <a:xfrm>
            <a:off x="8809509" y="4698622"/>
            <a:ext cx="3130122" cy="1015663"/>
          </a:xfrm>
          <a:prstGeom prst="rect">
            <a:avLst/>
          </a:prstGeom>
          <a:noFill/>
        </p:spPr>
        <p:txBody>
          <a:bodyPr wrap="square" rtlCol="0">
            <a:spAutoFit/>
          </a:bodyPr>
          <a:lstStyle/>
          <a:p>
            <a:pPr algn="ctr"/>
            <a:r>
              <a:rPr lang="en-US" sz="2000" dirty="0"/>
              <a:t>Knowledge, </a:t>
            </a:r>
            <a:br>
              <a:rPr lang="en-US" sz="2000" dirty="0"/>
            </a:br>
            <a:r>
              <a:rPr lang="en-US" sz="2000" dirty="0"/>
              <a:t>Skills, </a:t>
            </a:r>
            <a:br>
              <a:rPr lang="en-US" sz="2000" dirty="0"/>
            </a:br>
            <a:r>
              <a:rPr lang="en-US" sz="2000" dirty="0"/>
              <a:t>Abilities</a:t>
            </a:r>
          </a:p>
        </p:txBody>
      </p:sp>
      <p:pic>
        <p:nvPicPr>
          <p:cNvPr id="11" name="Picture 2" descr="NICE Accelerate">
            <a:extLst>
              <a:ext uri="{FF2B5EF4-FFF2-40B4-BE49-F238E27FC236}">
                <a16:creationId xmlns:a16="http://schemas.microsoft.com/office/drawing/2014/main" id="{1A46A3A2-40FE-49F4-BA84-DD16959D41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54" y="1501370"/>
            <a:ext cx="914400" cy="9710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NICE Nurture">
            <a:extLst>
              <a:ext uri="{FF2B5EF4-FFF2-40B4-BE49-F238E27FC236}">
                <a16:creationId xmlns:a16="http://schemas.microsoft.com/office/drawing/2014/main" id="{B9BCBEC6-A300-4BF3-A54A-FB29FEE077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54" y="2857920"/>
            <a:ext cx="914400" cy="9710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NICE Guide">
            <a:extLst>
              <a:ext uri="{FF2B5EF4-FFF2-40B4-BE49-F238E27FC236}">
                <a16:creationId xmlns:a16="http://schemas.microsoft.com/office/drawing/2014/main" id="{6E770EBB-C55D-426F-BF8F-134AA88CAD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254" y="4323722"/>
            <a:ext cx="914400" cy="97104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E02E1EE-F588-456E-A7AC-9E7E1297D0C9}"/>
              </a:ext>
            </a:extLst>
          </p:cNvPr>
          <p:cNvSpPr/>
          <p:nvPr/>
        </p:nvSpPr>
        <p:spPr>
          <a:xfrm>
            <a:off x="1584003" y="1603039"/>
            <a:ext cx="2146742" cy="923330"/>
          </a:xfrm>
          <a:prstGeom prst="rect">
            <a:avLst/>
          </a:prstGeom>
        </p:spPr>
        <p:txBody>
          <a:bodyPr wrap="none">
            <a:spAutoFit/>
          </a:bodyPr>
          <a:lstStyle/>
          <a:p>
            <a:r>
              <a:rPr lang="en-US"/>
              <a:t>Accelerate </a:t>
            </a:r>
            <a:br>
              <a:rPr lang="en-US"/>
            </a:br>
            <a:r>
              <a:rPr lang="en-US"/>
              <a:t>Learning and </a:t>
            </a:r>
            <a:br>
              <a:rPr lang="en-US"/>
            </a:br>
            <a:r>
              <a:rPr lang="en-US"/>
              <a:t>Skills Development</a:t>
            </a:r>
            <a:endParaRPr lang="en-US" dirty="0"/>
          </a:p>
        </p:txBody>
      </p:sp>
      <p:sp>
        <p:nvSpPr>
          <p:cNvPr id="18" name="Rectangle 17">
            <a:extLst>
              <a:ext uri="{FF2B5EF4-FFF2-40B4-BE49-F238E27FC236}">
                <a16:creationId xmlns:a16="http://schemas.microsoft.com/office/drawing/2014/main" id="{CF051486-8AB8-4EA6-8CC8-71CF94BBD904}"/>
              </a:ext>
            </a:extLst>
          </p:cNvPr>
          <p:cNvSpPr/>
          <p:nvPr/>
        </p:nvSpPr>
        <p:spPr>
          <a:xfrm>
            <a:off x="1555017" y="2955561"/>
            <a:ext cx="1992853" cy="923330"/>
          </a:xfrm>
          <a:prstGeom prst="rect">
            <a:avLst/>
          </a:prstGeom>
        </p:spPr>
        <p:txBody>
          <a:bodyPr wrap="none">
            <a:spAutoFit/>
          </a:bodyPr>
          <a:lstStyle/>
          <a:p>
            <a:r>
              <a:rPr lang="en-US" dirty="0"/>
              <a:t>Nurture a </a:t>
            </a:r>
            <a:br>
              <a:rPr lang="en-US" dirty="0"/>
            </a:br>
            <a:r>
              <a:rPr lang="en-US" dirty="0"/>
              <a:t>Diverse Learning </a:t>
            </a:r>
            <a:br>
              <a:rPr lang="en-US" dirty="0"/>
            </a:br>
            <a:r>
              <a:rPr lang="en-US" dirty="0"/>
              <a:t>Community</a:t>
            </a:r>
          </a:p>
        </p:txBody>
      </p:sp>
      <p:sp>
        <p:nvSpPr>
          <p:cNvPr id="19" name="Rectangle 18">
            <a:extLst>
              <a:ext uri="{FF2B5EF4-FFF2-40B4-BE49-F238E27FC236}">
                <a16:creationId xmlns:a16="http://schemas.microsoft.com/office/drawing/2014/main" id="{2EA9C923-EF59-4835-83E3-BBDB05874C02}"/>
              </a:ext>
            </a:extLst>
          </p:cNvPr>
          <p:cNvSpPr/>
          <p:nvPr/>
        </p:nvSpPr>
        <p:spPr>
          <a:xfrm>
            <a:off x="1555017" y="4028645"/>
            <a:ext cx="6096000" cy="1477328"/>
          </a:xfrm>
          <a:prstGeom prst="rect">
            <a:avLst/>
          </a:prstGeom>
        </p:spPr>
        <p:txBody>
          <a:bodyPr>
            <a:spAutoFit/>
          </a:bodyPr>
          <a:lstStyle/>
          <a:p>
            <a:br>
              <a:rPr lang="en-US" dirty="0"/>
            </a:br>
            <a:r>
              <a:rPr lang="en-US" dirty="0"/>
              <a:t>Guide </a:t>
            </a:r>
            <a:br>
              <a:rPr lang="en-US" dirty="0"/>
            </a:br>
            <a:r>
              <a:rPr lang="en-US" dirty="0"/>
              <a:t>Career Development </a:t>
            </a:r>
            <a:br>
              <a:rPr lang="en-US" dirty="0"/>
            </a:br>
            <a:r>
              <a:rPr lang="en-US" dirty="0"/>
              <a:t>and </a:t>
            </a:r>
            <a:br>
              <a:rPr lang="en-US" dirty="0"/>
            </a:br>
            <a:r>
              <a:rPr lang="en-US" dirty="0"/>
              <a:t>Workforce Planning</a:t>
            </a:r>
          </a:p>
        </p:txBody>
      </p:sp>
    </p:spTree>
    <p:extLst>
      <p:ext uri="{BB962C8B-B14F-4D97-AF65-F5344CB8AC3E}">
        <p14:creationId xmlns:p14="http://schemas.microsoft.com/office/powerpoint/2010/main" val="396908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D026-3A2E-4FBD-A8BA-EC827DF55AD4}"/>
              </a:ext>
            </a:extLst>
          </p:cNvPr>
          <p:cNvSpPr>
            <a:spLocks noGrp="1"/>
          </p:cNvSpPr>
          <p:nvPr>
            <p:ph type="title"/>
          </p:nvPr>
        </p:nvSpPr>
        <p:spPr>
          <a:xfrm>
            <a:off x="653562" y="524484"/>
            <a:ext cx="9601200" cy="691901"/>
          </a:xfrm>
        </p:spPr>
        <p:txBody>
          <a:bodyPr>
            <a:normAutofit/>
          </a:bodyPr>
          <a:lstStyle/>
          <a:p>
            <a:r>
              <a:rPr lang="en-US" sz="4000" dirty="0"/>
              <a:t>Privacy Engineering</a:t>
            </a:r>
          </a:p>
        </p:txBody>
      </p:sp>
      <p:sp>
        <p:nvSpPr>
          <p:cNvPr id="3" name="Content Placeholder 2">
            <a:extLst>
              <a:ext uri="{FF2B5EF4-FFF2-40B4-BE49-F238E27FC236}">
                <a16:creationId xmlns:a16="http://schemas.microsoft.com/office/drawing/2014/main" id="{75667B36-9771-4D91-B98C-5438A6CC8EFC}"/>
              </a:ext>
            </a:extLst>
          </p:cNvPr>
          <p:cNvSpPr>
            <a:spLocks noGrp="1"/>
          </p:cNvSpPr>
          <p:nvPr>
            <p:ph sz="half" idx="1"/>
          </p:nvPr>
        </p:nvSpPr>
        <p:spPr>
          <a:xfrm>
            <a:off x="653562" y="1512275"/>
            <a:ext cx="5355250" cy="4360987"/>
          </a:xfrm>
        </p:spPr>
        <p:txBody>
          <a:bodyPr>
            <a:normAutofit/>
          </a:bodyPr>
          <a:lstStyle/>
          <a:p>
            <a:r>
              <a:rPr lang="en-US" sz="2800" dirty="0"/>
              <a:t>Development of trustworthy information systems by –</a:t>
            </a:r>
          </a:p>
          <a:p>
            <a:pPr lvl="1"/>
            <a:r>
              <a:rPr lang="en-US" sz="2600" dirty="0"/>
              <a:t>applying measurement science </a:t>
            </a:r>
          </a:p>
          <a:p>
            <a:pPr lvl="1"/>
            <a:r>
              <a:rPr lang="en-US" sz="2600" dirty="0"/>
              <a:t>system engineering principles </a:t>
            </a:r>
          </a:p>
          <a:p>
            <a:pPr lvl="1"/>
            <a:r>
              <a:rPr lang="en-US" sz="2600" dirty="0"/>
              <a:t>to the creation of frameworks, risk models, guidance, tools, and standards </a:t>
            </a:r>
          </a:p>
          <a:p>
            <a:pPr lvl="1"/>
            <a:r>
              <a:rPr lang="en-US" sz="2600" dirty="0"/>
              <a:t>that protect privacy and, by extension, civil liberties.</a:t>
            </a:r>
          </a:p>
        </p:txBody>
      </p:sp>
      <p:pic>
        <p:nvPicPr>
          <p:cNvPr id="6146" name="Picture 2" descr="Image result for NIST privacy engineering">
            <a:extLst>
              <a:ext uri="{FF2B5EF4-FFF2-40B4-BE49-F238E27FC236}">
                <a16:creationId xmlns:a16="http://schemas.microsoft.com/office/drawing/2014/main" id="{F99315B0-A2BE-48F2-9878-1C6C2B41B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812" y="1890345"/>
            <a:ext cx="5778232" cy="33410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90609D0-D6B6-4C3D-8047-D2B08EDE2795}"/>
              </a:ext>
            </a:extLst>
          </p:cNvPr>
          <p:cNvSpPr/>
          <p:nvPr/>
        </p:nvSpPr>
        <p:spPr>
          <a:xfrm>
            <a:off x="1509345" y="5642429"/>
            <a:ext cx="10594221" cy="461665"/>
          </a:xfrm>
          <a:prstGeom prst="rect">
            <a:avLst/>
          </a:prstGeom>
        </p:spPr>
        <p:txBody>
          <a:bodyPr wrap="square">
            <a:spAutoFit/>
          </a:bodyPr>
          <a:lstStyle/>
          <a:p>
            <a:r>
              <a:rPr lang="en-US" sz="2400" dirty="0"/>
              <a:t>See: https://www.nist.gov/itl/applied-cybersecurity/privacy-engineering</a:t>
            </a:r>
          </a:p>
        </p:txBody>
      </p:sp>
    </p:spTree>
    <p:extLst>
      <p:ext uri="{BB962C8B-B14F-4D97-AF65-F5344CB8AC3E}">
        <p14:creationId xmlns:p14="http://schemas.microsoft.com/office/powerpoint/2010/main" val="251526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National Institute of Standards and Technology</a:t>
            </a:r>
          </a:p>
        </p:txBody>
      </p:sp>
      <p:sp>
        <p:nvSpPr>
          <p:cNvPr id="6" name="Content Placeholder 5"/>
          <p:cNvSpPr>
            <a:spLocks noGrp="1"/>
          </p:cNvSpPr>
          <p:nvPr>
            <p:ph idx="1"/>
          </p:nvPr>
        </p:nvSpPr>
        <p:spPr>
          <a:xfrm>
            <a:off x="609601" y="1269023"/>
            <a:ext cx="5747457" cy="4384431"/>
          </a:xfrm>
        </p:spPr>
        <p:txBody>
          <a:bodyPr>
            <a:normAutofit fontScale="77500" lnSpcReduction="20000"/>
          </a:bodyPr>
          <a:lstStyle/>
          <a:p>
            <a:r>
              <a:rPr lang="en-US" dirty="0"/>
              <a:t>G2 is a small business that is proud to provide contractor support to NIST</a:t>
            </a:r>
          </a:p>
          <a:p>
            <a:pPr lvl="1"/>
            <a:r>
              <a:rPr lang="en-US" dirty="0"/>
              <a:t>We don’t speak </a:t>
            </a:r>
            <a:r>
              <a:rPr lang="en-US" b="1" dirty="0"/>
              <a:t>for</a:t>
            </a:r>
            <a:r>
              <a:rPr lang="en-US" dirty="0"/>
              <a:t> NIST, but pleased to speak </a:t>
            </a:r>
            <a:r>
              <a:rPr lang="en-US" b="1" dirty="0"/>
              <a:t>about</a:t>
            </a:r>
            <a:r>
              <a:rPr lang="en-US" dirty="0"/>
              <a:t> NIST’s great work</a:t>
            </a:r>
          </a:p>
          <a:p>
            <a:r>
              <a:rPr lang="en-US" dirty="0"/>
              <a:t>NIST’s mission is to </a:t>
            </a:r>
            <a:br>
              <a:rPr lang="en-US" dirty="0"/>
            </a:br>
            <a:r>
              <a:rPr lang="en-US" dirty="0"/>
              <a:t>develop and promote measurement, standards, and technology to enhance productivity, facilitate trade, </a:t>
            </a:r>
            <a:br>
              <a:rPr lang="en-US" dirty="0"/>
            </a:br>
            <a:r>
              <a:rPr lang="en-US" dirty="0"/>
              <a:t>and improve the quality of life.</a:t>
            </a:r>
          </a:p>
          <a:p>
            <a:r>
              <a:rPr lang="en-US" dirty="0"/>
              <a:t>Federal, non-regulatory agency around since 1901</a:t>
            </a:r>
          </a:p>
          <a:p>
            <a:r>
              <a:rPr lang="en-US" dirty="0"/>
              <a:t>Agency of U.S. Department of Commerce</a:t>
            </a:r>
          </a:p>
          <a:p>
            <a:endParaRPr lang="en-US" dirty="0"/>
          </a:p>
        </p:txBody>
      </p:sp>
      <p:graphicFrame>
        <p:nvGraphicFramePr>
          <p:cNvPr id="8" name="Diagram 7"/>
          <p:cNvGraphicFramePr/>
          <p:nvPr>
            <p:extLst>
              <p:ext uri="{D42A27DB-BD31-4B8C-83A1-F6EECF244321}">
                <p14:modId xmlns:p14="http://schemas.microsoft.com/office/powerpoint/2010/main" val="1020024129"/>
              </p:ext>
            </p:extLst>
          </p:nvPr>
        </p:nvGraphicFramePr>
        <p:xfrm>
          <a:off x="6420120" y="1141484"/>
          <a:ext cx="5468595" cy="518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570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A14906-D30E-42CD-A3BE-720B29DA30C8}"/>
              </a:ext>
            </a:extLst>
          </p:cNvPr>
          <p:cNvSpPr>
            <a:spLocks noGrp="1"/>
          </p:cNvSpPr>
          <p:nvPr>
            <p:ph type="title"/>
          </p:nvPr>
        </p:nvSpPr>
        <p:spPr/>
        <p:txBody>
          <a:bodyPr/>
          <a:lstStyle/>
          <a:p>
            <a:r>
              <a:rPr lang="en-US" dirty="0"/>
              <a:t>Relevant NIST &amp; </a:t>
            </a:r>
            <a:r>
              <a:rPr lang="en-US" dirty="0" err="1"/>
              <a:t>NCCoE</a:t>
            </a:r>
            <a:r>
              <a:rPr lang="en-US" dirty="0"/>
              <a:t> Activities </a:t>
            </a:r>
          </a:p>
        </p:txBody>
      </p:sp>
      <p:sp>
        <p:nvSpPr>
          <p:cNvPr id="6" name="Content Placeholder 5">
            <a:extLst>
              <a:ext uri="{FF2B5EF4-FFF2-40B4-BE49-F238E27FC236}">
                <a16:creationId xmlns:a16="http://schemas.microsoft.com/office/drawing/2014/main" id="{BD99DD37-503D-4C70-B69E-B870CF7BCE12}"/>
              </a:ext>
            </a:extLst>
          </p:cNvPr>
          <p:cNvSpPr>
            <a:spLocks noGrp="1"/>
          </p:cNvSpPr>
          <p:nvPr>
            <p:ph idx="1"/>
          </p:nvPr>
        </p:nvSpPr>
        <p:spPr>
          <a:xfrm>
            <a:off x="609601" y="1301579"/>
            <a:ext cx="10974592" cy="4489622"/>
          </a:xfrm>
        </p:spPr>
        <p:txBody>
          <a:bodyPr>
            <a:normAutofit lnSpcReduction="10000"/>
          </a:bodyPr>
          <a:lstStyle/>
          <a:p>
            <a:r>
              <a:rPr lang="en-US" dirty="0"/>
              <a:t>NIST’s Smart Grid efforts provide strategic planning to modernize and stabilize the national grid.</a:t>
            </a:r>
          </a:p>
          <a:p>
            <a:r>
              <a:rPr lang="en-US" dirty="0"/>
              <a:t>National Cybersecurity Center of Excellence (</a:t>
            </a:r>
            <a:r>
              <a:rPr lang="en-US" dirty="0" err="1"/>
              <a:t>NCCoE</a:t>
            </a:r>
            <a:r>
              <a:rPr lang="en-US" dirty="0"/>
              <a:t>) - a collaborative hub where industry organizations, government agencies, and academic institutions work together to address pressing cybersecurity issues</a:t>
            </a:r>
          </a:p>
          <a:p>
            <a:pPr lvl="1"/>
            <a:r>
              <a:rPr lang="en-US" dirty="0"/>
              <a:t>Asset Management</a:t>
            </a:r>
          </a:p>
          <a:p>
            <a:pPr lvl="1"/>
            <a:r>
              <a:rPr lang="en-US" dirty="0"/>
              <a:t>Identity and Access Management (</a:t>
            </a:r>
            <a:r>
              <a:rPr lang="en-US" dirty="0" err="1"/>
              <a:t>IdAM</a:t>
            </a:r>
            <a:r>
              <a:rPr lang="en-US" dirty="0"/>
              <a:t>)</a:t>
            </a:r>
          </a:p>
          <a:p>
            <a:pPr lvl="1"/>
            <a:r>
              <a:rPr lang="en-US" dirty="0"/>
              <a:t>Situational Awareness</a:t>
            </a:r>
          </a:p>
          <a:p>
            <a:endParaRPr lang="en-US" dirty="0"/>
          </a:p>
        </p:txBody>
      </p:sp>
    </p:spTree>
    <p:extLst>
      <p:ext uri="{BB962C8B-B14F-4D97-AF65-F5344CB8AC3E}">
        <p14:creationId xmlns:p14="http://schemas.microsoft.com/office/powerpoint/2010/main" val="328811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939F-2999-48D0-ABFA-2EE19A011862}"/>
              </a:ext>
            </a:extLst>
          </p:cNvPr>
          <p:cNvSpPr>
            <a:spLocks noGrp="1"/>
          </p:cNvSpPr>
          <p:nvPr>
            <p:ph type="title"/>
          </p:nvPr>
        </p:nvSpPr>
        <p:spPr>
          <a:xfrm>
            <a:off x="1172308" y="685799"/>
            <a:ext cx="9601200" cy="4308231"/>
          </a:xfrm>
        </p:spPr>
        <p:txBody>
          <a:bodyPr/>
          <a:lstStyle/>
          <a:p>
            <a:r>
              <a:rPr lang="en-US" dirty="0"/>
              <a:t>Audience Poll:</a:t>
            </a:r>
            <a:br>
              <a:rPr lang="en-US" dirty="0"/>
            </a:br>
            <a:br>
              <a:rPr lang="en-US" dirty="0"/>
            </a:br>
            <a:r>
              <a:rPr lang="en-US" dirty="0"/>
              <a:t>How many here are using the NIST Framework?</a:t>
            </a:r>
          </a:p>
        </p:txBody>
      </p:sp>
    </p:spTree>
    <p:extLst>
      <p:ext uri="{BB962C8B-B14F-4D97-AF65-F5344CB8AC3E}">
        <p14:creationId xmlns:p14="http://schemas.microsoft.com/office/powerpoint/2010/main" val="109582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Several Relevant Frameworks to Leverage</a:t>
            </a:r>
          </a:p>
        </p:txBody>
      </p:sp>
      <p:sp>
        <p:nvSpPr>
          <p:cNvPr id="3" name="Content Placeholder 2"/>
          <p:cNvSpPr>
            <a:spLocks noGrp="1"/>
          </p:cNvSpPr>
          <p:nvPr>
            <p:ph idx="1"/>
          </p:nvPr>
        </p:nvSpPr>
        <p:spPr/>
        <p:txBody>
          <a:bodyPr/>
          <a:lstStyle/>
          <a:p>
            <a:r>
              <a:rPr lang="en-US" dirty="0"/>
              <a:t>Cyber-Physical Systems (CPS) Framework</a:t>
            </a:r>
          </a:p>
          <a:p>
            <a:r>
              <a:rPr lang="en-US" dirty="0"/>
              <a:t>Privacy Engineering Framework</a:t>
            </a:r>
          </a:p>
          <a:p>
            <a:r>
              <a:rPr lang="en-US" dirty="0"/>
              <a:t>Baldrige Excellence Framework</a:t>
            </a:r>
          </a:p>
          <a:p>
            <a:r>
              <a:rPr lang="en-US" dirty="0"/>
              <a:t>Framework for Improving Critical Infrastructure Cybersecurity (or the Cybersecurity Framework)</a:t>
            </a:r>
          </a:p>
          <a:p>
            <a:r>
              <a:rPr lang="en-US" dirty="0"/>
              <a:t>Risk Management Framework</a:t>
            </a:r>
          </a:p>
          <a:p>
            <a:r>
              <a:rPr lang="en-US" dirty="0"/>
              <a:t>NICE Framework (Workforce)</a:t>
            </a:r>
          </a:p>
          <a:p>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364A-476A-412A-8BB3-BBB564F0719B}"/>
              </a:ext>
            </a:extLst>
          </p:cNvPr>
          <p:cNvSpPr>
            <a:spLocks noGrp="1"/>
          </p:cNvSpPr>
          <p:nvPr>
            <p:ph type="title"/>
          </p:nvPr>
        </p:nvSpPr>
        <p:spPr/>
        <p:txBody>
          <a:bodyPr/>
          <a:lstStyle/>
          <a:p>
            <a:r>
              <a:rPr lang="en-US" dirty="0"/>
              <a:t>Cyber-Physical Systems Framework</a:t>
            </a:r>
          </a:p>
        </p:txBody>
      </p:sp>
      <p:pic>
        <p:nvPicPr>
          <p:cNvPr id="2050" name="Picture 2" descr="CPS Conceptual Model">
            <a:extLst>
              <a:ext uri="{FF2B5EF4-FFF2-40B4-BE49-F238E27FC236}">
                <a16:creationId xmlns:a16="http://schemas.microsoft.com/office/drawing/2014/main" id="{542C2C3C-6869-419D-BED6-B2BA9C239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256581"/>
            <a:ext cx="4287714" cy="37738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PS Framework â Domains, Facets, Aspects">
            <a:extLst>
              <a:ext uri="{FF2B5EF4-FFF2-40B4-BE49-F238E27FC236}">
                <a16:creationId xmlns:a16="http://schemas.microsoft.com/office/drawing/2014/main" id="{6A10EAD2-A1E9-4290-A781-162BB4D9C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912" y="1404983"/>
            <a:ext cx="5982433" cy="33164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78346A1-272C-4375-9F26-4E1BA36243AB}"/>
              </a:ext>
            </a:extLst>
          </p:cNvPr>
          <p:cNvSpPr/>
          <p:nvPr/>
        </p:nvSpPr>
        <p:spPr>
          <a:xfrm>
            <a:off x="3665366" y="5453017"/>
            <a:ext cx="4861267" cy="369332"/>
          </a:xfrm>
          <a:prstGeom prst="rect">
            <a:avLst/>
          </a:prstGeom>
        </p:spPr>
        <p:txBody>
          <a:bodyPr wrap="none">
            <a:spAutoFit/>
          </a:bodyPr>
          <a:lstStyle/>
          <a:p>
            <a:r>
              <a:rPr lang="en-US" dirty="0"/>
              <a:t>Available from: https://pages.nist.gov/cpspwg/</a:t>
            </a:r>
          </a:p>
        </p:txBody>
      </p:sp>
    </p:spTree>
    <p:extLst>
      <p:ext uri="{BB962C8B-B14F-4D97-AF65-F5344CB8AC3E}">
        <p14:creationId xmlns:p14="http://schemas.microsoft.com/office/powerpoint/2010/main" val="88499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C6217-1469-4D60-A368-C3231F785058}"/>
              </a:ext>
            </a:extLst>
          </p:cNvPr>
          <p:cNvSpPr>
            <a:spLocks noGrp="1"/>
          </p:cNvSpPr>
          <p:nvPr>
            <p:ph type="title"/>
          </p:nvPr>
        </p:nvSpPr>
        <p:spPr/>
        <p:txBody>
          <a:bodyPr>
            <a:normAutofit fontScale="90000"/>
          </a:bodyPr>
          <a:lstStyle/>
          <a:p>
            <a:br>
              <a:rPr lang="en-US" b="0" dirty="0"/>
            </a:br>
            <a:r>
              <a:rPr lang="en-US" sz="4400" b="0" dirty="0"/>
              <a:t>IoT Security and Privacy Risk Considerations</a:t>
            </a:r>
            <a:endParaRPr lang="en-US" sz="4400" dirty="0"/>
          </a:p>
        </p:txBody>
      </p:sp>
      <p:sp>
        <p:nvSpPr>
          <p:cNvPr id="3" name="Content Placeholder 2">
            <a:extLst>
              <a:ext uri="{FF2B5EF4-FFF2-40B4-BE49-F238E27FC236}">
                <a16:creationId xmlns:a16="http://schemas.microsoft.com/office/drawing/2014/main" id="{2D3B80A3-EB93-40B1-ABD7-EC0184090125}"/>
              </a:ext>
            </a:extLst>
          </p:cNvPr>
          <p:cNvSpPr>
            <a:spLocks noGrp="1"/>
          </p:cNvSpPr>
          <p:nvPr>
            <p:ph idx="1"/>
          </p:nvPr>
        </p:nvSpPr>
        <p:spPr>
          <a:xfrm>
            <a:off x="609601" y="1216268"/>
            <a:ext cx="7004537" cy="5281247"/>
          </a:xfrm>
        </p:spPr>
        <p:txBody>
          <a:bodyPr>
            <a:normAutofit fontScale="77500" lnSpcReduction="20000"/>
          </a:bodyPr>
          <a:lstStyle/>
          <a:p>
            <a:r>
              <a:rPr lang="en-US" dirty="0"/>
              <a:t>Cybersecurity for Internet of Things Program and the Privacy Engineering Program</a:t>
            </a:r>
          </a:p>
          <a:p>
            <a:pPr lvl="1"/>
            <a:r>
              <a:rPr lang="en-US" dirty="0"/>
              <a:t>Seeking insights from stakeholders on preliminary ideas for improving security and privacy risk management for IoT</a:t>
            </a:r>
          </a:p>
          <a:p>
            <a:pPr lvl="1"/>
            <a:r>
              <a:rPr lang="en-US" dirty="0"/>
              <a:t>Considering developing guidance for federal agencies, though much of its content may be useful for other organizations.</a:t>
            </a:r>
          </a:p>
          <a:p>
            <a:pPr lvl="1"/>
            <a:r>
              <a:rPr lang="en-US" dirty="0"/>
              <a:t>Scoping IoT for guidance to cover the portions where orgs may be at greatest need of information on security and privacy risk management. </a:t>
            </a:r>
          </a:p>
          <a:p>
            <a:pPr lvl="1"/>
            <a:r>
              <a:rPr lang="en-US" dirty="0"/>
              <a:t>Discussion draft (search for NIST IOT discussion draft)</a:t>
            </a:r>
          </a:p>
          <a:p>
            <a:pPr lvl="1"/>
            <a:r>
              <a:rPr lang="en-US" dirty="0"/>
              <a:t>Always evolving – see new SP 500-325, </a:t>
            </a:r>
            <a:br>
              <a:rPr lang="en-US" dirty="0"/>
            </a:br>
            <a:r>
              <a:rPr lang="en-US" dirty="0"/>
              <a:t>Fog Computing Conceptual Model</a:t>
            </a:r>
          </a:p>
          <a:p>
            <a:endParaRPr lang="en-US" dirty="0"/>
          </a:p>
        </p:txBody>
      </p:sp>
      <p:pic>
        <p:nvPicPr>
          <p:cNvPr id="5122" name="Picture 2" descr="infographic depicted Gartner's predicted IoT market growth by 202">
            <a:extLst>
              <a:ext uri="{FF2B5EF4-FFF2-40B4-BE49-F238E27FC236}">
                <a16:creationId xmlns:a16="http://schemas.microsoft.com/office/drawing/2014/main" id="{00D1C5DE-123B-40DA-BD13-4885AA266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399" y="1312984"/>
            <a:ext cx="3810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82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EAAA-7851-40FD-8EDF-E07A313D695C}"/>
              </a:ext>
            </a:extLst>
          </p:cNvPr>
          <p:cNvSpPr>
            <a:spLocks noGrp="1"/>
          </p:cNvSpPr>
          <p:nvPr>
            <p:ph type="title"/>
          </p:nvPr>
        </p:nvSpPr>
        <p:spPr/>
        <p:txBody>
          <a:bodyPr/>
          <a:lstStyle/>
          <a:p>
            <a:r>
              <a:rPr lang="en-US" dirty="0"/>
              <a:t>Cybersecurity Framework</a:t>
            </a:r>
          </a:p>
        </p:txBody>
      </p:sp>
      <p:pic>
        <p:nvPicPr>
          <p:cNvPr id="5" name="Picture 4">
            <a:extLst>
              <a:ext uri="{FF2B5EF4-FFF2-40B4-BE49-F238E27FC236}">
                <a16:creationId xmlns:a16="http://schemas.microsoft.com/office/drawing/2014/main" id="{2C295DDD-4219-49F0-BAE9-B7AA6D355A6A}"/>
              </a:ext>
            </a:extLst>
          </p:cNvPr>
          <p:cNvPicPr>
            <a:picLocks noChangeAspect="1"/>
          </p:cNvPicPr>
          <p:nvPr/>
        </p:nvPicPr>
        <p:blipFill>
          <a:blip r:embed="rId3"/>
          <a:stretch>
            <a:fillRect/>
          </a:stretch>
        </p:blipFill>
        <p:spPr>
          <a:xfrm>
            <a:off x="331030" y="1463995"/>
            <a:ext cx="6263040" cy="3930009"/>
          </a:xfrm>
          <a:prstGeom prst="rect">
            <a:avLst/>
          </a:prstGeom>
        </p:spPr>
      </p:pic>
      <p:pic>
        <p:nvPicPr>
          <p:cNvPr id="3" name="Picture 2">
            <a:extLst>
              <a:ext uri="{FF2B5EF4-FFF2-40B4-BE49-F238E27FC236}">
                <a16:creationId xmlns:a16="http://schemas.microsoft.com/office/drawing/2014/main" id="{D0CD9F3E-F084-4420-B94B-2D2B02427B61}"/>
              </a:ext>
            </a:extLst>
          </p:cNvPr>
          <p:cNvPicPr>
            <a:picLocks noChangeAspect="1"/>
          </p:cNvPicPr>
          <p:nvPr/>
        </p:nvPicPr>
        <p:blipFill>
          <a:blip r:embed="rId4"/>
          <a:stretch>
            <a:fillRect/>
          </a:stretch>
        </p:blipFill>
        <p:spPr>
          <a:xfrm>
            <a:off x="6594070" y="1463994"/>
            <a:ext cx="4525736" cy="3930010"/>
          </a:xfrm>
          <a:prstGeom prst="rect">
            <a:avLst/>
          </a:prstGeom>
        </p:spPr>
      </p:pic>
    </p:spTree>
    <p:extLst>
      <p:ext uri="{BB962C8B-B14F-4D97-AF65-F5344CB8AC3E}">
        <p14:creationId xmlns:p14="http://schemas.microsoft.com/office/powerpoint/2010/main" val="145953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FC2D7-51B8-421D-A0A3-A829141EB3D7}"/>
              </a:ext>
            </a:extLst>
          </p:cNvPr>
          <p:cNvSpPr>
            <a:spLocks noGrp="1"/>
          </p:cNvSpPr>
          <p:nvPr>
            <p:ph type="title"/>
          </p:nvPr>
        </p:nvSpPr>
        <p:spPr/>
        <p:txBody>
          <a:bodyPr/>
          <a:lstStyle/>
          <a:p>
            <a:r>
              <a:rPr lang="en-US" dirty="0"/>
              <a:t>Cybersecurity Framework v1.1</a:t>
            </a:r>
          </a:p>
        </p:txBody>
      </p:sp>
      <p:sp>
        <p:nvSpPr>
          <p:cNvPr id="3" name="Content Placeholder 2">
            <a:extLst>
              <a:ext uri="{FF2B5EF4-FFF2-40B4-BE49-F238E27FC236}">
                <a16:creationId xmlns:a16="http://schemas.microsoft.com/office/drawing/2014/main" id="{B07546F5-BF5D-4B5C-880D-3736F393C74C}"/>
              </a:ext>
            </a:extLst>
          </p:cNvPr>
          <p:cNvSpPr>
            <a:spLocks noGrp="1"/>
          </p:cNvSpPr>
          <p:nvPr>
            <p:ph idx="1"/>
          </p:nvPr>
        </p:nvSpPr>
        <p:spPr>
          <a:xfrm>
            <a:off x="609601" y="1227074"/>
            <a:ext cx="6573794" cy="5016843"/>
          </a:xfrm>
        </p:spPr>
        <p:txBody>
          <a:bodyPr>
            <a:normAutofit fontScale="85000" lnSpcReduction="20000"/>
          </a:bodyPr>
          <a:lstStyle/>
          <a:p>
            <a:r>
              <a:rPr lang="en-US" dirty="0"/>
              <a:t>Expected release in April</a:t>
            </a:r>
          </a:p>
          <a:p>
            <a:r>
              <a:rPr lang="en-US" dirty="0"/>
              <a:t>Clarifies use of Framework Components (i.e., Implementation Tiers and Profiles)</a:t>
            </a:r>
          </a:p>
          <a:p>
            <a:r>
              <a:rPr lang="en-US" dirty="0"/>
              <a:t>Provides guidance on self assessment metrics and measurements</a:t>
            </a:r>
          </a:p>
          <a:p>
            <a:r>
              <a:rPr lang="en-US" dirty="0"/>
              <a:t>Adds the concept of identity proofing and expands authorization</a:t>
            </a:r>
          </a:p>
          <a:p>
            <a:r>
              <a:rPr lang="en-US" dirty="0"/>
              <a:t>Adds Supply Chain Category</a:t>
            </a:r>
          </a:p>
          <a:p>
            <a:r>
              <a:rPr lang="en-US" dirty="0"/>
              <a:t>Now 23 Categories, and 108 Subcategories</a:t>
            </a:r>
          </a:p>
          <a:p>
            <a:r>
              <a:rPr lang="en-US" dirty="0"/>
              <a:t>Working on moving Informative References to an online database</a:t>
            </a:r>
          </a:p>
        </p:txBody>
      </p:sp>
      <p:pic>
        <p:nvPicPr>
          <p:cNvPr id="4" name="Picture 2" descr="Graph showing 30% current use of the Cybersecurity Framework and projected 50% use">
            <a:extLst>
              <a:ext uri="{FF2B5EF4-FFF2-40B4-BE49-F238E27FC236}">
                <a16:creationId xmlns:a16="http://schemas.microsoft.com/office/drawing/2014/main" id="{36F67051-4733-4C84-AAEB-D95A31467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099" y="2149712"/>
            <a:ext cx="4671412" cy="328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64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tf03031015</Template>
  <TotalTime>289</TotalTime>
  <Words>1079</Words>
  <Application>Microsoft Office PowerPoint</Application>
  <PresentationFormat>Widescreen</PresentationFormat>
  <Paragraphs>176</Paragraphs>
  <Slides>18</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Times New Roman</vt:lpstr>
      <vt:lpstr>Diamond Grid 16x9</vt:lpstr>
      <vt:lpstr>Progress in Support of  Risk Management</vt:lpstr>
      <vt:lpstr>National Institute of Standards and Technology</vt:lpstr>
      <vt:lpstr>Relevant NIST &amp; NCCoE Activities </vt:lpstr>
      <vt:lpstr>Audience Poll:  How many here are using the NIST Framework?</vt:lpstr>
      <vt:lpstr>Several Relevant Frameworks to Leverage</vt:lpstr>
      <vt:lpstr>Cyber-Physical Systems Framework</vt:lpstr>
      <vt:lpstr> IoT Security and Privacy Risk Considerations</vt:lpstr>
      <vt:lpstr>Cybersecurity Framework</vt:lpstr>
      <vt:lpstr>Cybersecurity Framework v1.1</vt:lpstr>
      <vt:lpstr>Self-Regulation</vt:lpstr>
      <vt:lpstr>Self-Regulation</vt:lpstr>
      <vt:lpstr>Cybersecurity Framework and Regulation</vt:lpstr>
      <vt:lpstr>NERC CIP Example: CIP-013-1</vt:lpstr>
      <vt:lpstr>A Way of Seeing the Regulatory Environment</vt:lpstr>
      <vt:lpstr>Risk Management Framework</vt:lpstr>
      <vt:lpstr>Baldrige Excellence Framework</vt:lpstr>
      <vt:lpstr>NICE (Cybersecurity Workforce) Framework</vt:lpstr>
      <vt:lpstr>Privacy Engineering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in Support of  Risk Management</dc:title>
  <dc:creator>Greg Witte</dc:creator>
  <cp:lastModifiedBy>Greg Witte</cp:lastModifiedBy>
  <cp:revision>20</cp:revision>
  <dcterms:created xsi:type="dcterms:W3CDTF">2018-03-19T17:59:05Z</dcterms:created>
  <dcterms:modified xsi:type="dcterms:W3CDTF">2018-03-28T14:23:28Z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